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6" r:id="rId17"/>
    <p:sldId id="270" r:id="rId18"/>
    <p:sldId id="272" r:id="rId19"/>
    <p:sldId id="271" r:id="rId20"/>
    <p:sldId id="273" r:id="rId21"/>
    <p:sldId id="274" r:id="rId22"/>
  </p:sldIdLst>
  <p:sldSz cx="12192000" cy="6858000"/>
  <p:notesSz cx="6797675" cy="9929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a Dolenec" userId="d1d82e7d-1450-47c5-88e8-f2a0e0739ef7" providerId="ADAL" clId="{290CEE86-B25B-44CD-AD02-859B32D18FE1}"/>
    <pc:docChg chg="modSld">
      <pc:chgData name="Elizabeta Dolenec" userId="d1d82e7d-1450-47c5-88e8-f2a0e0739ef7" providerId="ADAL" clId="{290CEE86-B25B-44CD-AD02-859B32D18FE1}" dt="2024-01-15T09:31:28.216" v="311" actId="20577"/>
      <pc:docMkLst>
        <pc:docMk/>
      </pc:docMkLst>
      <pc:sldChg chg="modSp mod">
        <pc:chgData name="Elizabeta Dolenec" userId="d1d82e7d-1450-47c5-88e8-f2a0e0739ef7" providerId="ADAL" clId="{290CEE86-B25B-44CD-AD02-859B32D18FE1}" dt="2024-01-15T09:09:50.175" v="26" actId="20577"/>
        <pc:sldMkLst>
          <pc:docMk/>
          <pc:sldMk cId="2795117802" sldId="256"/>
        </pc:sldMkLst>
        <pc:spChg chg="mod">
          <ac:chgData name="Elizabeta Dolenec" userId="d1d82e7d-1450-47c5-88e8-f2a0e0739ef7" providerId="ADAL" clId="{290CEE86-B25B-44CD-AD02-859B32D18FE1}" dt="2024-01-15T09:09:50.175" v="26" actId="20577"/>
          <ac:spMkLst>
            <pc:docMk/>
            <pc:sldMk cId="2795117802" sldId="256"/>
            <ac:spMk id="10" creationId="{15CC58DC-32B1-807A-89C4-C32689839516}"/>
          </ac:spMkLst>
        </pc:spChg>
      </pc:sldChg>
      <pc:sldChg chg="modSp mod">
        <pc:chgData name="Elizabeta Dolenec" userId="d1d82e7d-1450-47c5-88e8-f2a0e0739ef7" providerId="ADAL" clId="{290CEE86-B25B-44CD-AD02-859B32D18FE1}" dt="2024-01-15T09:10:34.155" v="46" actId="20577"/>
        <pc:sldMkLst>
          <pc:docMk/>
          <pc:sldMk cId="3351495154" sldId="257"/>
        </pc:sldMkLst>
        <pc:spChg chg="mod">
          <ac:chgData name="Elizabeta Dolenec" userId="d1d82e7d-1450-47c5-88e8-f2a0e0739ef7" providerId="ADAL" clId="{290CEE86-B25B-44CD-AD02-859B32D18FE1}" dt="2024-01-15T09:10:34.155" v="46" actId="20577"/>
          <ac:spMkLst>
            <pc:docMk/>
            <pc:sldMk cId="3351495154" sldId="257"/>
            <ac:spMk id="10" creationId="{15CC58DC-32B1-807A-89C4-C32689839516}"/>
          </ac:spMkLst>
        </pc:spChg>
      </pc:sldChg>
      <pc:sldChg chg="modSp mod">
        <pc:chgData name="Elizabeta Dolenec" userId="d1d82e7d-1450-47c5-88e8-f2a0e0739ef7" providerId="ADAL" clId="{290CEE86-B25B-44CD-AD02-859B32D18FE1}" dt="2024-01-15T09:12:08.710" v="88" actId="20577"/>
        <pc:sldMkLst>
          <pc:docMk/>
          <pc:sldMk cId="246153619" sldId="258"/>
        </pc:sldMkLst>
        <pc:spChg chg="mod">
          <ac:chgData name="Elizabeta Dolenec" userId="d1d82e7d-1450-47c5-88e8-f2a0e0739ef7" providerId="ADAL" clId="{290CEE86-B25B-44CD-AD02-859B32D18FE1}" dt="2024-01-15T09:12:08.710" v="88" actId="20577"/>
          <ac:spMkLst>
            <pc:docMk/>
            <pc:sldMk cId="246153619" sldId="258"/>
            <ac:spMk id="10" creationId="{15CC58DC-32B1-807A-89C4-C32689839516}"/>
          </ac:spMkLst>
        </pc:spChg>
      </pc:sldChg>
      <pc:sldChg chg="modSp mod">
        <pc:chgData name="Elizabeta Dolenec" userId="d1d82e7d-1450-47c5-88e8-f2a0e0739ef7" providerId="ADAL" clId="{290CEE86-B25B-44CD-AD02-859B32D18FE1}" dt="2024-01-15T09:12:59.939" v="92" actId="20577"/>
        <pc:sldMkLst>
          <pc:docMk/>
          <pc:sldMk cId="2398329100" sldId="260"/>
        </pc:sldMkLst>
        <pc:spChg chg="mod">
          <ac:chgData name="Elizabeta Dolenec" userId="d1d82e7d-1450-47c5-88e8-f2a0e0739ef7" providerId="ADAL" clId="{290CEE86-B25B-44CD-AD02-859B32D18FE1}" dt="2024-01-15T09:12:59.939" v="92" actId="20577"/>
          <ac:spMkLst>
            <pc:docMk/>
            <pc:sldMk cId="2398329100" sldId="260"/>
            <ac:spMk id="10" creationId="{15CC58DC-32B1-807A-89C4-C32689839516}"/>
          </ac:spMkLst>
        </pc:spChg>
      </pc:sldChg>
      <pc:sldChg chg="modSp mod">
        <pc:chgData name="Elizabeta Dolenec" userId="d1d82e7d-1450-47c5-88e8-f2a0e0739ef7" providerId="ADAL" clId="{290CEE86-B25B-44CD-AD02-859B32D18FE1}" dt="2024-01-15T09:16:54.629" v="185" actId="20577"/>
        <pc:sldMkLst>
          <pc:docMk/>
          <pc:sldMk cId="1526137362" sldId="263"/>
        </pc:sldMkLst>
        <pc:spChg chg="mod">
          <ac:chgData name="Elizabeta Dolenec" userId="d1d82e7d-1450-47c5-88e8-f2a0e0739ef7" providerId="ADAL" clId="{290CEE86-B25B-44CD-AD02-859B32D18FE1}" dt="2024-01-15T09:16:54.629" v="185" actId="20577"/>
          <ac:spMkLst>
            <pc:docMk/>
            <pc:sldMk cId="1526137362" sldId="263"/>
            <ac:spMk id="5" creationId="{882ACD28-6062-718D-FABE-317DB98D5980}"/>
          </ac:spMkLst>
        </pc:spChg>
      </pc:sldChg>
      <pc:sldChg chg="modSp mod">
        <pc:chgData name="Elizabeta Dolenec" userId="d1d82e7d-1450-47c5-88e8-f2a0e0739ef7" providerId="ADAL" clId="{290CEE86-B25B-44CD-AD02-859B32D18FE1}" dt="2024-01-15T09:20:37.057" v="232" actId="20577"/>
        <pc:sldMkLst>
          <pc:docMk/>
          <pc:sldMk cId="4202609622" sldId="264"/>
        </pc:sldMkLst>
        <pc:spChg chg="mod">
          <ac:chgData name="Elizabeta Dolenec" userId="d1d82e7d-1450-47c5-88e8-f2a0e0739ef7" providerId="ADAL" clId="{290CEE86-B25B-44CD-AD02-859B32D18FE1}" dt="2024-01-15T09:20:37.057" v="232" actId="20577"/>
          <ac:spMkLst>
            <pc:docMk/>
            <pc:sldMk cId="4202609622" sldId="264"/>
            <ac:spMk id="5" creationId="{882ACD28-6062-718D-FABE-317DB98D5980}"/>
          </ac:spMkLst>
        </pc:spChg>
      </pc:sldChg>
      <pc:sldChg chg="modSp mod">
        <pc:chgData name="Elizabeta Dolenec" userId="d1d82e7d-1450-47c5-88e8-f2a0e0739ef7" providerId="ADAL" clId="{290CEE86-B25B-44CD-AD02-859B32D18FE1}" dt="2024-01-15T09:22:09.746" v="268" actId="20577"/>
        <pc:sldMkLst>
          <pc:docMk/>
          <pc:sldMk cId="1233777464" sldId="265"/>
        </pc:sldMkLst>
        <pc:spChg chg="mod">
          <ac:chgData name="Elizabeta Dolenec" userId="d1d82e7d-1450-47c5-88e8-f2a0e0739ef7" providerId="ADAL" clId="{290CEE86-B25B-44CD-AD02-859B32D18FE1}" dt="2024-01-15T09:22:09.746" v="268" actId="20577"/>
          <ac:spMkLst>
            <pc:docMk/>
            <pc:sldMk cId="1233777464" sldId="265"/>
            <ac:spMk id="5" creationId="{882ACD28-6062-718D-FABE-317DB98D5980}"/>
          </ac:spMkLst>
        </pc:spChg>
      </pc:sldChg>
      <pc:sldChg chg="modSp mod">
        <pc:chgData name="Elizabeta Dolenec" userId="d1d82e7d-1450-47c5-88e8-f2a0e0739ef7" providerId="ADAL" clId="{290CEE86-B25B-44CD-AD02-859B32D18FE1}" dt="2024-01-15T09:21:37.803" v="260" actId="20577"/>
        <pc:sldMkLst>
          <pc:docMk/>
          <pc:sldMk cId="3064633577" sldId="266"/>
        </pc:sldMkLst>
        <pc:spChg chg="mod">
          <ac:chgData name="Elizabeta Dolenec" userId="d1d82e7d-1450-47c5-88e8-f2a0e0739ef7" providerId="ADAL" clId="{290CEE86-B25B-44CD-AD02-859B32D18FE1}" dt="2024-01-15T09:21:37.803" v="260" actId="20577"/>
          <ac:spMkLst>
            <pc:docMk/>
            <pc:sldMk cId="3064633577" sldId="266"/>
            <ac:spMk id="5" creationId="{882ACD28-6062-718D-FABE-317DB98D5980}"/>
          </ac:spMkLst>
        </pc:spChg>
      </pc:sldChg>
      <pc:sldChg chg="modSp mod">
        <pc:chgData name="Elizabeta Dolenec" userId="d1d82e7d-1450-47c5-88e8-f2a0e0739ef7" providerId="ADAL" clId="{290CEE86-B25B-44CD-AD02-859B32D18FE1}" dt="2024-01-15T09:31:28.216" v="311" actId="20577"/>
        <pc:sldMkLst>
          <pc:docMk/>
          <pc:sldMk cId="1814338931" sldId="271"/>
        </pc:sldMkLst>
        <pc:spChg chg="mod">
          <ac:chgData name="Elizabeta Dolenec" userId="d1d82e7d-1450-47c5-88e8-f2a0e0739ef7" providerId="ADAL" clId="{290CEE86-B25B-44CD-AD02-859B32D18FE1}" dt="2024-01-15T09:31:28.216" v="311" actId="20577"/>
          <ac:spMkLst>
            <pc:docMk/>
            <pc:sldMk cId="1814338931" sldId="271"/>
            <ac:spMk id="5" creationId="{882ACD28-6062-718D-FABE-317DB98D5980}"/>
          </ac:spMkLst>
        </pc:spChg>
      </pc:sldChg>
      <pc:sldChg chg="modSp mod">
        <pc:chgData name="Elizabeta Dolenec" userId="d1d82e7d-1450-47c5-88e8-f2a0e0739ef7" providerId="ADAL" clId="{290CEE86-B25B-44CD-AD02-859B32D18FE1}" dt="2024-01-15T09:30:44.539" v="309" actId="20577"/>
        <pc:sldMkLst>
          <pc:docMk/>
          <pc:sldMk cId="670342342" sldId="273"/>
        </pc:sldMkLst>
        <pc:spChg chg="mod">
          <ac:chgData name="Elizabeta Dolenec" userId="d1d82e7d-1450-47c5-88e8-f2a0e0739ef7" providerId="ADAL" clId="{290CEE86-B25B-44CD-AD02-859B32D18FE1}" dt="2024-01-15T09:30:44.539" v="309" actId="20577"/>
          <ac:spMkLst>
            <pc:docMk/>
            <pc:sldMk cId="670342342" sldId="273"/>
            <ac:spMk id="5" creationId="{882ACD28-6062-718D-FABE-317DB98D5980}"/>
          </ac:spMkLst>
        </pc:spChg>
      </pc:sldChg>
      <pc:sldChg chg="modSp mod">
        <pc:chgData name="Elizabeta Dolenec" userId="d1d82e7d-1450-47c5-88e8-f2a0e0739ef7" providerId="ADAL" clId="{290CEE86-B25B-44CD-AD02-859B32D18FE1}" dt="2024-01-15T09:28:27.622" v="307"/>
        <pc:sldMkLst>
          <pc:docMk/>
          <pc:sldMk cId="3904651542" sldId="275"/>
        </pc:sldMkLst>
        <pc:spChg chg="mod">
          <ac:chgData name="Elizabeta Dolenec" userId="d1d82e7d-1450-47c5-88e8-f2a0e0739ef7" providerId="ADAL" clId="{290CEE86-B25B-44CD-AD02-859B32D18FE1}" dt="2024-01-15T09:28:27.622" v="307"/>
          <ac:spMkLst>
            <pc:docMk/>
            <pc:sldMk cId="3904651542" sldId="275"/>
            <ac:spMk id="10" creationId="{15CC58DC-32B1-807A-89C4-C32689839516}"/>
          </ac:spMkLst>
        </pc:spChg>
      </pc:sldChg>
      <pc:sldChg chg="modSp mod">
        <pc:chgData name="Elizabeta Dolenec" userId="d1d82e7d-1450-47c5-88e8-f2a0e0739ef7" providerId="ADAL" clId="{290CEE86-B25B-44CD-AD02-859B32D18FE1}" dt="2024-01-15T09:24:24.608" v="292" actId="20577"/>
        <pc:sldMkLst>
          <pc:docMk/>
          <pc:sldMk cId="1074820894" sldId="276"/>
        </pc:sldMkLst>
        <pc:spChg chg="mod">
          <ac:chgData name="Elizabeta Dolenec" userId="d1d82e7d-1450-47c5-88e8-f2a0e0739ef7" providerId="ADAL" clId="{290CEE86-B25B-44CD-AD02-859B32D18FE1}" dt="2024-01-15T09:24:24.608" v="292" actId="20577"/>
          <ac:spMkLst>
            <pc:docMk/>
            <pc:sldMk cId="1074820894" sldId="276"/>
            <ac:spMk id="5" creationId="{882ACD28-6062-718D-FABE-317DB98D598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B3BF2D-8755-3893-8E51-9DABF7E18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E382F25-AE45-BAF9-7C48-DCCCE98E9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23143F2-B94C-8236-1CE2-6F2F8DDE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8A5A-06B7-4B2C-8720-25FEAB43AC34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411688D-4CB6-0F1C-38E1-0384D000D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4A4672A-8089-DE9A-A054-B93CC977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D3FB-365B-462E-AEA1-53E61813AF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738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11DE58-5A0F-54C5-2E25-B6DC6069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1553245-BB16-F1BE-CF8B-4DC7A43CD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3E0FC5-CD48-5544-2B26-AB39461E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8A5A-06B7-4B2C-8720-25FEAB43AC34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52B9CB-40B3-8DE9-2D96-C6B6E30B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4BA71E7-F8EC-617B-ED09-0DC41844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D3FB-365B-462E-AEA1-53E61813AF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730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80585EC-5CBB-7133-3632-5971B4B5B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F55825A-018B-7D85-3F54-367D89949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B1D438-CAF2-4E45-F8EC-EAD0206F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8A5A-06B7-4B2C-8720-25FEAB43AC34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548230B-2E1A-BA7D-895C-39E24E94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1CA819D-9203-F674-F88F-48370829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D3FB-365B-462E-AEA1-53E61813AF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296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B4F5B9-FD8D-BA8A-BF23-6ACD2848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D6E129-AD97-25FD-8D34-468FBBD5D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4C425A-BDAE-D108-D7BE-35FA4A11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8A5A-06B7-4B2C-8720-25FEAB43AC34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D614ED6-A1A7-0744-DD1E-102768F8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1722F6-7832-C3AD-8C9C-498B7568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D3FB-365B-462E-AEA1-53E61813AF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173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D765D1-3424-91E4-1F84-79153864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DE0F9A7-E204-DB4E-B270-FA811384B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FF4E56-7F9E-44B1-88DE-489D4E3D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8A5A-06B7-4B2C-8720-25FEAB43AC34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12607A-47D7-9B0B-760A-23BC9BB4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0D4A1C5-BD64-4900-244D-ADD334822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D3FB-365B-462E-AEA1-53E61813AF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249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B02D8D-F056-C76F-A8FC-DF9F9E2F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78A8FF-1ECB-C3CA-C922-91ED5162F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DCFB830-C548-6986-9ABC-1707A324F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18F4B67-676D-C369-E0FC-EDC86B46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8A5A-06B7-4B2C-8720-25FEAB43AC34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9C2C4DB-5BDE-98A2-0243-823C2EE8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8D71AD3-CFF6-139E-278F-4395D6F3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D3FB-365B-462E-AEA1-53E61813AF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816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4052A2-5EC8-E7B0-40F0-87B096EF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060AC9E-B24A-667A-C7E2-83A19364E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23A2250-4F14-CF53-8698-BEBCD9591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374CB0F-C69E-CF04-56D4-54C5AC5DC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4C0BA0E-CE6B-845D-0021-5422FA208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A33A4AC-7BD7-30DB-3759-699E8517F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8A5A-06B7-4B2C-8720-25FEAB43AC34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122F0B9-3C2C-2F35-C819-970EA2D65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6ABFF25-0BC4-B007-0B29-60DBF2A9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D3FB-365B-462E-AEA1-53E61813AF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21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43206E-8A57-D66E-4868-7624E75D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9FE9657-7A31-F6FD-7B89-81214C20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8A5A-06B7-4B2C-8720-25FEAB43AC34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C3FCED4-DC62-80B1-43F2-1DB7AF59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995FD67-9079-399A-F3CC-AFAE1803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D3FB-365B-462E-AEA1-53E61813AF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919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1470C21-CE7A-2BB7-1A8D-09B684B1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8A5A-06B7-4B2C-8720-25FEAB43AC34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7C9CBFB-A649-D298-A311-CFA1DCC4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5FF4159-28EC-EDC3-45D7-7326BC25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D3FB-365B-462E-AEA1-53E61813AF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356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8412F5-A84E-FE90-0233-2C96281B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4483F7-AC6B-965C-C126-06810DDB5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1169AC4-33C8-697E-88AB-630337ED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2DD9E29-E797-F9D0-A4A7-6292D4BD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8A5A-06B7-4B2C-8720-25FEAB43AC34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57B1594-E62C-2904-78A7-48FD1B72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E9537-37A0-B91A-DF4D-D16A769D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D3FB-365B-462E-AEA1-53E61813AF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728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98007A-E0C9-6592-DF0E-0F8CD527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4202FD9-63F2-DB62-E2F4-91BFD7857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9A3B2F4-DE5F-1F33-EAFE-CAF91ED5E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6C3BD26-25F5-9506-DC48-228B1AEC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8A5A-06B7-4B2C-8720-25FEAB43AC34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AE61B19-DDC2-E5CB-31FE-189AB1F8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6779C19-4E5E-26ED-F04D-85B4D575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2D3FB-365B-462E-AEA1-53E61813AF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65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886BE1E-4C30-5718-CF36-550210A5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03691D6-0AFA-53F8-0547-0AC1EB97A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95282A-228D-7A04-B737-D54C90BC1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8A5A-06B7-4B2C-8720-25FEAB43AC34}" type="datetimeFigureOut">
              <a:rPr lang="hr-HR" smtClean="0"/>
              <a:t>15.1.2024.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BF67CC-7EF9-FB1B-8AFE-57D98F318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F1F947-23FC-F2F2-8989-89318844F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D3FB-365B-462E-AEA1-53E61813AF1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99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7.xml"/><Relationship Id="rId3" Type="http://schemas.openxmlformats.org/officeDocument/2006/relationships/hyperlink" Target="https://planovi.mgipu.hr/" TargetMode="Externa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image" Target="../media/image1.jpg"/><Relationship Id="rId16" Type="http://schemas.openxmlformats.org/officeDocument/2006/relationships/slide" Target="slide14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1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20.xml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3" Type="http://schemas.openxmlformats.org/officeDocument/2006/relationships/image" Target="../media/image17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1.jpg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1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7.xml"/><Relationship Id="rId3" Type="http://schemas.openxmlformats.org/officeDocument/2006/relationships/hyperlink" Target="mailto:eplanovi-podrska@mpgi.hr" TargetMode="Externa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image" Target="../media/image1.jpg"/><Relationship Id="rId16" Type="http://schemas.openxmlformats.org/officeDocument/2006/relationships/slide" Target="slide14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1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20.xml"/><Relationship Id="rId4" Type="http://schemas.openxmlformats.org/officeDocument/2006/relationships/image" Target="../media/image18.pn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7.xml"/><Relationship Id="rId3" Type="http://schemas.openxmlformats.org/officeDocument/2006/relationships/image" Target="../media/image19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image" Target="../media/image1.jpg"/><Relationship Id="rId16" Type="http://schemas.openxmlformats.org/officeDocument/2006/relationships/slide" Target="slide14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1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20.xml"/><Relationship Id="rId4" Type="http://schemas.openxmlformats.org/officeDocument/2006/relationships/image" Target="../media/image20.pn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21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1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22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1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3" Type="http://schemas.openxmlformats.org/officeDocument/2006/relationships/image" Target="../media/image23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1.jpg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1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21.xml"/><Relationship Id="rId3" Type="http://schemas.openxmlformats.org/officeDocument/2006/relationships/slide" Target="slide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20.xml"/><Relationship Id="rId2" Type="http://schemas.openxmlformats.org/officeDocument/2006/relationships/image" Target="../media/image1.jpg"/><Relationship Id="rId16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image" Target="../media/image24.pn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25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1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26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1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27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1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8.xml"/><Relationship Id="rId18" Type="http://schemas.openxmlformats.org/officeDocument/2006/relationships/slide" Target="slide13.xml"/><Relationship Id="rId3" Type="http://schemas.openxmlformats.org/officeDocument/2006/relationships/image" Target="../media/image3.png"/><Relationship Id="rId21" Type="http://schemas.openxmlformats.org/officeDocument/2006/relationships/slide" Target="slide17.xml"/><Relationship Id="rId7" Type="http://schemas.openxmlformats.org/officeDocument/2006/relationships/image" Target="../media/image7.png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" Type="http://schemas.openxmlformats.org/officeDocument/2006/relationships/image" Target="../media/image1.jpg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6.xml"/><Relationship Id="rId5" Type="http://schemas.openxmlformats.org/officeDocument/2006/relationships/image" Target="../media/image5.png"/><Relationship Id="rId15" Type="http://schemas.openxmlformats.org/officeDocument/2006/relationships/slide" Target="slide10.xml"/><Relationship Id="rId23" Type="http://schemas.openxmlformats.org/officeDocument/2006/relationships/slide" Target="slide21.xml"/><Relationship Id="rId10" Type="http://schemas.openxmlformats.org/officeDocument/2006/relationships/slide" Target="slide5.xml"/><Relationship Id="rId19" Type="http://schemas.openxmlformats.org/officeDocument/2006/relationships/slide" Target="slide14.xml"/><Relationship Id="rId4" Type="http://schemas.openxmlformats.org/officeDocument/2006/relationships/image" Target="../media/image4.png"/><Relationship Id="rId9" Type="http://schemas.openxmlformats.org/officeDocument/2006/relationships/slide" Target="slide4.xml"/><Relationship Id="rId14" Type="http://schemas.openxmlformats.org/officeDocument/2006/relationships/slide" Target="slide9.xml"/><Relationship Id="rId22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27.png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1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21.xml"/><Relationship Id="rId3" Type="http://schemas.openxmlformats.org/officeDocument/2006/relationships/slide" Target="slide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20.xml"/><Relationship Id="rId2" Type="http://schemas.openxmlformats.org/officeDocument/2006/relationships/image" Target="../media/image1.jpg"/><Relationship Id="rId16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image" Target="../media/image28.pn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21.xml"/><Relationship Id="rId3" Type="http://schemas.openxmlformats.org/officeDocument/2006/relationships/slide" Target="slide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20.xml"/><Relationship Id="rId2" Type="http://schemas.openxmlformats.org/officeDocument/2006/relationships/image" Target="../media/image1.jpg"/><Relationship Id="rId16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image" Target="../media/image8.JPG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3" Type="http://schemas.openxmlformats.org/officeDocument/2006/relationships/image" Target="../media/image9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1.jpg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1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1.jpg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1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1.jpg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1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3" Type="http://schemas.openxmlformats.org/officeDocument/2006/relationships/image" Target="../media/image12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1.jpg"/><Relationship Id="rId16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1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20.xml"/><Relationship Id="rId3" Type="http://schemas.openxmlformats.org/officeDocument/2006/relationships/image" Target="../media/image13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" Type="http://schemas.openxmlformats.org/officeDocument/2006/relationships/image" Target="../media/image1.jpg"/><Relationship Id="rId16" Type="http://schemas.openxmlformats.org/officeDocument/2006/relationships/slide" Target="slide15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21.xml"/><Relationship Id="rId4" Type="http://schemas.openxmlformats.org/officeDocument/2006/relationships/slide" Target="slide1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7.xml"/><Relationship Id="rId3" Type="http://schemas.openxmlformats.org/officeDocument/2006/relationships/image" Target="../media/image15.png"/><Relationship Id="rId21" Type="http://schemas.openxmlformats.org/officeDocument/2006/relationships/image" Target="../media/image14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image" Target="../media/image1.jpg"/><Relationship Id="rId16" Type="http://schemas.openxmlformats.org/officeDocument/2006/relationships/slide" Target="slide14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1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20.xml"/><Relationship Id="rId4" Type="http://schemas.openxmlformats.org/officeDocument/2006/relationships/image" Target="../media/image16.pn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5CC58DC-32B1-807A-89C4-C32689839516}"/>
              </a:ext>
            </a:extLst>
          </p:cNvPr>
          <p:cNvSpPr txBox="1"/>
          <p:nvPr/>
        </p:nvSpPr>
        <p:spPr>
          <a:xfrm>
            <a:off x="2940575" y="803699"/>
            <a:ext cx="8902020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b="1" dirty="0">
                <a:latin typeface="Daytona" panose="020B0604030500040204" pitchFamily="34" charset="0"/>
              </a:rPr>
              <a:t>Prijava na modul </a:t>
            </a:r>
            <a:r>
              <a:rPr lang="hr-HR" sz="1100" b="1" dirty="0" err="1">
                <a:latin typeface="Daytona" panose="020B0604030500040204" pitchFamily="34" charset="0"/>
              </a:rPr>
              <a:t>ePlanovi</a:t>
            </a:r>
            <a:endParaRPr lang="hr-HR" sz="1100" b="1" dirty="0">
              <a:latin typeface="Daytona" panose="020B0604030500040204" pitchFamily="34" charset="0"/>
            </a:endParaRPr>
          </a:p>
          <a:p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1. Adresa web stranice kojom se pristupa: </a:t>
            </a:r>
            <a:r>
              <a:rPr lang="hr-HR" sz="1100" b="1" dirty="0">
                <a:latin typeface="Daytona" panose="020B0604030500040204" pitchFamily="34" charset="0"/>
                <a:hlinkClick r:id="rId3"/>
              </a:rPr>
              <a:t>https://planovi.mgipu.hr/</a:t>
            </a:r>
            <a:endParaRPr lang="hr-HR" sz="1100" b="1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2. Nakon pokretanja web stranice potrebno je izvršiti identifikaciju osobe koja pristupa putem NIAS sustava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Identifikacija je visoke razine sigurnosti te je moguće koristiti isključivo </a:t>
            </a:r>
            <a:r>
              <a:rPr lang="hr-HR" sz="1100" dirty="0" err="1">
                <a:latin typeface="Daytona" panose="020B0604030500040204" pitchFamily="34" charset="0"/>
              </a:rPr>
              <a:t>Certilia</a:t>
            </a:r>
            <a:r>
              <a:rPr lang="hr-HR" sz="1100" dirty="0">
                <a:latin typeface="Daytona" panose="020B0604030500040204" pitchFamily="34" charset="0"/>
              </a:rPr>
              <a:t> certifikate, Fina RDC Certifikate ili </a:t>
            </a:r>
            <a:r>
              <a:rPr lang="hr-HR" sz="1100" dirty="0" err="1">
                <a:latin typeface="Daytona" panose="020B0604030500040204" pitchFamily="34" charset="0"/>
              </a:rPr>
              <a:t>eOsobnu</a:t>
            </a:r>
            <a:r>
              <a:rPr lang="hr-HR" sz="1100" dirty="0">
                <a:latin typeface="Daytona" panose="020B0604030500040204" pitchFamily="34" charset="0"/>
              </a:rPr>
              <a:t> iskaznicu (Kartice/Certifikati sa EU/EEA </a:t>
            </a:r>
            <a:r>
              <a:rPr lang="hr-HR" sz="1100" dirty="0" err="1">
                <a:latin typeface="Daytona" panose="020B0604030500040204" pitchFamily="34" charset="0"/>
              </a:rPr>
              <a:t>Trusted</a:t>
            </a:r>
            <a:r>
              <a:rPr lang="hr-HR" sz="1100" dirty="0">
                <a:latin typeface="Daytona" panose="020B0604030500040204" pitchFamily="34" charset="0"/>
              </a:rPr>
              <a:t> List https://eidas.ec.europa.eu/efda/tl-browser/#/screen/home). 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Identifikaciju putem tokena banaka i slično nije moguće koristiti zbog visoke razine sigurnosti.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Ukoliko nemate navedeni certifikat predlaže se da ishodite </a:t>
            </a:r>
            <a:r>
              <a:rPr lang="hr-HR" sz="1100" dirty="0" err="1">
                <a:latin typeface="Daytona" panose="020B0604030500040204" pitchFamily="34" charset="0"/>
              </a:rPr>
              <a:t>Certilia</a:t>
            </a:r>
            <a:r>
              <a:rPr lang="hr-HR" sz="1100" dirty="0">
                <a:latin typeface="Daytona" panose="020B0604030500040204" pitchFamily="34" charset="0"/>
              </a:rPr>
              <a:t> poslovni certifikat pri tvrtki AKD d.o.o. (kontakt osoba Adela Jelinek </a:t>
            </a:r>
            <a:r>
              <a:rPr lang="hr-HR" sz="1100" dirty="0" err="1">
                <a:latin typeface="Daytona" panose="020B0604030500040204" pitchFamily="34" charset="0"/>
              </a:rPr>
              <a:t>Biščan</a:t>
            </a:r>
            <a:r>
              <a:rPr lang="hr-HR" sz="1100" dirty="0">
                <a:latin typeface="Daytona" panose="020B0604030500040204" pitchFamily="34" charset="0"/>
              </a:rPr>
              <a:t>, 098 9810 382), koji sadrži podatke o osobi (pročelnik, načelnik, gradonačelnik, župan, predsjednik vijeća, referent) i podatke o vašoj općini, gradu ili županiji. Cijena jedne kartice sa certifikatom je cca 15€ te je potrebno zatražiti karticu za svaku navedenu osobu zasebno. Svakako zatražite prioritetnu izradu.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33158C32-AF9C-7FA5-6A4E-361478C5E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077" y="1699863"/>
            <a:ext cx="6241709" cy="2609399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1031105" y="4394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1.</a:t>
            </a:r>
          </a:p>
        </p:txBody>
      </p:sp>
      <p:sp>
        <p:nvSpPr>
          <p:cNvPr id="2" name="Strelica: desno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2B99AF-E7D6-A2FF-5C22-247542F2A3B7}"/>
              </a:ext>
            </a:extLst>
          </p:cNvPr>
          <p:cNvSpPr/>
          <p:nvPr/>
        </p:nvSpPr>
        <p:spPr>
          <a:xfrm>
            <a:off x="11133378" y="6330074"/>
            <a:ext cx="749105" cy="3657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latin typeface="Daytona" panose="020B0604030500040204" pitchFamily="34" charset="0"/>
              </a:rPr>
              <a:t>Dalje</a:t>
            </a:r>
          </a:p>
        </p:txBody>
      </p:sp>
      <p:graphicFrame>
        <p:nvGraphicFramePr>
          <p:cNvPr id="7" name="Tablica 7">
            <a:extLst>
              <a:ext uri="{FF2B5EF4-FFF2-40B4-BE49-F238E27FC236}">
                <a16:creationId xmlns:a16="http://schemas.microsoft.com/office/drawing/2014/main" id="{65FFA6C5-7B0F-667A-B94F-A47124BBE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22809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1" kern="1200" dirty="0" err="1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11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0883629" y="43943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3b.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B6C65CA-DCC7-8358-B531-4A326FDFA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98" y="1988639"/>
            <a:ext cx="9000000" cy="380436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82ACD28-6062-718D-FABE-317DB98D5980}"/>
              </a:ext>
            </a:extLst>
          </p:cNvPr>
          <p:cNvSpPr txBox="1"/>
          <p:nvPr/>
        </p:nvSpPr>
        <p:spPr>
          <a:xfrm>
            <a:off x="2940575" y="803699"/>
            <a:ext cx="8902020" cy="595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1" dirty="0">
                <a:latin typeface="Daytona" panose="020B0604030500040204" pitchFamily="34" charset="0"/>
              </a:rPr>
              <a:t>Upis podataka za odluku o izradi / transformaciji</a:t>
            </a:r>
          </a:p>
          <a:p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Obzirom da modul ima automatsko generiranje akata (prema predlošcima koje izrađuje ministarstvo) radi ujednačenosti vođenja postupka na području cijele RH, potrebno je definirati tekst prema poglavljima koja su definirana Zakonom o prostornom uređenju.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Taj sadržaj se razlikuje ovisno o vrsti plana, području ili samoj vrsti postupka izrade prostornog plana. 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Ukoliko ovaj sadržaj nije popunjen, sustav ne dozvoljava kreiranje akata koji takav sadržaj koristi u obrascu (Prijedlog odluke o izradi plana, Odluka o izradi plana i dr.)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solidFill>
                  <a:srgbClr val="FF0000"/>
                </a:solidFill>
                <a:latin typeface="Daytona" panose="020B0604030500040204" pitchFamily="34" charset="0"/>
              </a:rPr>
              <a:t>Obzirom da je za prijavu na dodjelu bespovratnih sredstava iz EU potrebno dostaviti prijedlog odluke ili odluku (Prijedlog odluke o izradi plana, Odluka o transformaciji) svakako o ovome vodite računa.</a:t>
            </a:r>
          </a:p>
        </p:txBody>
      </p:sp>
      <p:graphicFrame>
        <p:nvGraphicFramePr>
          <p:cNvPr id="7" name="Tablica 7">
            <a:extLst>
              <a:ext uri="{FF2B5EF4-FFF2-40B4-BE49-F238E27FC236}">
                <a16:creationId xmlns:a16="http://schemas.microsoft.com/office/drawing/2014/main" id="{66D7E90E-0A4D-A9E4-508C-EE197EF6D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75846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l-PL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13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0910880" y="444165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3c.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82ACD28-6062-718D-FABE-317DB98D5980}"/>
              </a:ext>
            </a:extLst>
          </p:cNvPr>
          <p:cNvSpPr txBox="1"/>
          <p:nvPr/>
        </p:nvSpPr>
        <p:spPr>
          <a:xfrm>
            <a:off x="2940575" y="803699"/>
            <a:ext cx="890202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1" dirty="0">
                <a:latin typeface="Daytona" panose="020B0604030500040204" pitchFamily="34" charset="0"/>
              </a:rPr>
              <a:t>Pregled pravilno upisanih sudionika na izradi plana</a:t>
            </a:r>
          </a:p>
          <a:p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Na ovom sučelju možete pregledati tko su utvrđeni sudionici na izradi plana (Nositelj izrade, Predstavničko i izvršno tijelo, Koordinator, Stručni izrađivač, Tijelo nadležno za zaštitu okoliša i prirode).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Osobe nositelja izrade i stručnog izrađivača, te koordinatora postavljate sami na sučelju [Sudionici i ovlaštene osobe]. 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Ukoliko podaci o osobama predstavničkog i izvršnog tijela (podaci se upisuju jednom) nisu upisane ili su podaci neispravni potrebno je obratiti se administratoru sustava ili na mail </a:t>
            </a:r>
            <a:r>
              <a:rPr lang="hr-HR" sz="1100" dirty="0">
                <a:latin typeface="Daytona" panose="020B0604030500040204" pitchFamily="34" charset="0"/>
                <a:hlinkClick r:id="rId3"/>
              </a:rPr>
              <a:t>eplanovi-podrska@mpgi.hr</a:t>
            </a:r>
            <a:r>
              <a:rPr lang="hr-HR" sz="1100" dirty="0">
                <a:latin typeface="Daytona" panose="020B0604030500040204" pitchFamily="34" charset="0"/>
              </a:rPr>
              <a:t> 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solidFill>
                  <a:srgbClr val="FF0000"/>
                </a:solidFill>
                <a:latin typeface="Daytona" panose="020B0604030500040204" pitchFamily="34" charset="0"/>
              </a:rPr>
              <a:t>Obzirom da je za prijavu na dodjelu bespovratnih sredstava iz EU potrebno dostaviti prijedlog odluke ili odluku (Prijedlog odluke o izradi plana, Odluka o transformaciji) svakako o ovome vodite računa obzirom da je predsjednik predstavničkog tijela potpisnik odluke.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5E2B990-F566-6CE3-3DFE-AA45A8880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575" y="2834689"/>
            <a:ext cx="9000000" cy="3939622"/>
          </a:xfrm>
          <a:prstGeom prst="rect">
            <a:avLst/>
          </a:prstGeom>
        </p:spPr>
      </p:pic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266F7371-AC2B-DEC7-B956-77626E418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638717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60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0883629" y="43943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3d.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82ACD28-6062-718D-FABE-317DB98D5980}"/>
              </a:ext>
            </a:extLst>
          </p:cNvPr>
          <p:cNvSpPr txBox="1"/>
          <p:nvPr/>
        </p:nvSpPr>
        <p:spPr>
          <a:xfrm>
            <a:off x="2940575" y="803699"/>
            <a:ext cx="89020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1" dirty="0">
                <a:latin typeface="Daytona" panose="020B0604030500040204" pitchFamily="34" charset="0"/>
              </a:rPr>
              <a:t>Popis javnopravnih tijela za dostavu zahtjeva za izradu</a:t>
            </a: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Na ovom sučelju potrebno je odrediti koja javnopravna tijela (JPT) će sudjelovati u izradi prostornog plana.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Sustav ima u bazi sva JPT za područje u kartici [Pretraži registar JPT] gdje se označuju JPT i dodaju na popis na karticu [Pregledaj popis]. 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Sva JPT na popisu u kartici [</a:t>
            </a:r>
            <a:r>
              <a:rPr lang="hr-HR" sz="1100" b="0" i="0" dirty="0">
                <a:effectLst/>
                <a:latin typeface="Roboto" panose="02000000000000000000" pitchFamily="2" charset="0"/>
              </a:rPr>
              <a:t>Pregledaj popis</a:t>
            </a:r>
            <a:r>
              <a:rPr lang="hr-HR" sz="1100" b="0" i="0" dirty="0">
                <a:effectLst/>
                <a:latin typeface="Daytona" panose="020B0604030500040204" pitchFamily="34" charset="0"/>
              </a:rPr>
              <a:t>] koriste se u izradi prostornog plana.</a:t>
            </a: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solidFill>
                  <a:srgbClr val="FF0000"/>
                </a:solidFill>
                <a:latin typeface="Daytona" panose="020B0604030500040204" pitchFamily="34" charset="0"/>
              </a:rPr>
              <a:t>Obzirom da je potrebno za prijavu na dodjelu bespovratnih sredstava iz EU dostaviti prijedlog odluke ili odluku (Prijedlog odluke o izradi plana, Odluka o transformaciji) svakako o ovome vodite računa obzirom da se javnopravna tijela nalaze u odluci.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7AB349E-448F-441C-BEC8-0562A5514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575" y="3479946"/>
            <a:ext cx="9000000" cy="3270151"/>
          </a:xfrm>
          <a:prstGeom prst="rect">
            <a:avLst/>
          </a:prstGeom>
        </p:spPr>
      </p:pic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CEBBF384-B87A-189B-306D-3A798B0245D1}"/>
              </a:ext>
            </a:extLst>
          </p:cNvPr>
          <p:cNvSpPr/>
          <p:nvPr/>
        </p:nvSpPr>
        <p:spPr>
          <a:xfrm rot="2337488">
            <a:off x="4778751" y="3222552"/>
            <a:ext cx="180000" cy="822867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93847D70-6C95-C51E-AAA8-74511FB8A3E9}"/>
              </a:ext>
            </a:extLst>
          </p:cNvPr>
          <p:cNvSpPr/>
          <p:nvPr/>
        </p:nvSpPr>
        <p:spPr>
          <a:xfrm>
            <a:off x="5108008" y="3136876"/>
            <a:ext cx="1099189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Popis svih javnopravnih tijela</a:t>
            </a:r>
          </a:p>
        </p:txBody>
      </p:sp>
      <p:sp>
        <p:nvSpPr>
          <p:cNvPr id="12" name="Strelica: prema dolje 11">
            <a:extLst>
              <a:ext uri="{FF2B5EF4-FFF2-40B4-BE49-F238E27FC236}">
                <a16:creationId xmlns:a16="http://schemas.microsoft.com/office/drawing/2014/main" id="{40C2A886-5702-ABF8-3E86-BD961C0219CA}"/>
              </a:ext>
            </a:extLst>
          </p:cNvPr>
          <p:cNvSpPr/>
          <p:nvPr/>
        </p:nvSpPr>
        <p:spPr>
          <a:xfrm rot="2337488">
            <a:off x="3528277" y="3185038"/>
            <a:ext cx="180000" cy="822867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982263B6-E229-5D9A-CF0B-95BC4C15AE71}"/>
              </a:ext>
            </a:extLst>
          </p:cNvPr>
          <p:cNvSpPr/>
          <p:nvPr/>
        </p:nvSpPr>
        <p:spPr>
          <a:xfrm>
            <a:off x="3857534" y="3099362"/>
            <a:ext cx="1099189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Popis javnopravnih tijela koje ste odabrali da sudjeluju u izradi prostornog plana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89316B66-19E5-E070-35E1-C7813AAEB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784" y="6380563"/>
            <a:ext cx="845221" cy="321184"/>
          </a:xfrm>
          <a:prstGeom prst="rect">
            <a:avLst/>
          </a:prstGeom>
        </p:spPr>
      </p:pic>
      <p:sp>
        <p:nvSpPr>
          <p:cNvPr id="17" name="Strelica: prema dolje 16">
            <a:extLst>
              <a:ext uri="{FF2B5EF4-FFF2-40B4-BE49-F238E27FC236}">
                <a16:creationId xmlns:a16="http://schemas.microsoft.com/office/drawing/2014/main" id="{A84CB99F-60AD-C06C-FA5C-11A91199CA1D}"/>
              </a:ext>
            </a:extLst>
          </p:cNvPr>
          <p:cNvSpPr/>
          <p:nvPr/>
        </p:nvSpPr>
        <p:spPr>
          <a:xfrm rot="18656361">
            <a:off x="10660261" y="5767309"/>
            <a:ext cx="180000" cy="822867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3DAF80DB-917C-BBF2-689E-0A06837756C6}"/>
              </a:ext>
            </a:extLst>
          </p:cNvPr>
          <p:cNvSpPr/>
          <p:nvPr/>
        </p:nvSpPr>
        <p:spPr>
          <a:xfrm>
            <a:off x="9767345" y="5613190"/>
            <a:ext cx="1099189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Tipka kojom se dodaju označena JPT u izradu plana</a:t>
            </a:r>
          </a:p>
        </p:txBody>
      </p:sp>
      <p:graphicFrame>
        <p:nvGraphicFramePr>
          <p:cNvPr id="19" name="Tablica 7">
            <a:extLst>
              <a:ext uri="{FF2B5EF4-FFF2-40B4-BE49-F238E27FC236}">
                <a16:creationId xmlns:a16="http://schemas.microsoft.com/office/drawing/2014/main" id="{11493103-184E-3BE1-8425-F89AA6558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26637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77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91F470A-CE27-7425-C53E-2F4431D5D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575" y="2647389"/>
            <a:ext cx="9000000" cy="272623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0894850" y="439434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3e.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82ACD28-6062-718D-FABE-317DB98D5980}"/>
              </a:ext>
            </a:extLst>
          </p:cNvPr>
          <p:cNvSpPr txBox="1"/>
          <p:nvPr/>
        </p:nvSpPr>
        <p:spPr>
          <a:xfrm>
            <a:off x="2940575" y="803699"/>
            <a:ext cx="890202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1" dirty="0">
                <a:latin typeface="Daytona" panose="020B0604030500040204" pitchFamily="34" charset="0"/>
              </a:rPr>
              <a:t>Popis pravnih osoba za dostavu zahtjeva za izradu</a:t>
            </a: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Na ovom sučelju potrebno je odrediti ostale pravne osobe koje će sudjelovati u izradi prostornog plana.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solidFill>
                  <a:srgbClr val="FF0000"/>
                </a:solidFill>
                <a:latin typeface="Daytona" panose="020B0604030500040204" pitchFamily="34" charset="0"/>
              </a:rPr>
              <a:t>Obzirom da je za prijavu na dodjelu bespovratnih sredstava iz EU potrebno dostaviti prijedlog odluke ili odluku (Prijedlog odluke o izradi plana, Odluka o transformaciji) svakako o ovome vodite računa obzirom da se javnopravna tijela nalaze u odluci.</a:t>
            </a:r>
          </a:p>
        </p:txBody>
      </p:sp>
      <p:sp>
        <p:nvSpPr>
          <p:cNvPr id="17" name="Strelica: prema dolje 16">
            <a:extLst>
              <a:ext uri="{FF2B5EF4-FFF2-40B4-BE49-F238E27FC236}">
                <a16:creationId xmlns:a16="http://schemas.microsoft.com/office/drawing/2014/main" id="{A84CB99F-60AD-C06C-FA5C-11A91199CA1D}"/>
              </a:ext>
            </a:extLst>
          </p:cNvPr>
          <p:cNvSpPr/>
          <p:nvPr/>
        </p:nvSpPr>
        <p:spPr>
          <a:xfrm rot="5400000">
            <a:off x="4179172" y="2764354"/>
            <a:ext cx="180000" cy="822867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3DAF80DB-917C-BBF2-689E-0A06837756C6}"/>
              </a:ext>
            </a:extLst>
          </p:cNvPr>
          <p:cNvSpPr/>
          <p:nvPr/>
        </p:nvSpPr>
        <p:spPr>
          <a:xfrm>
            <a:off x="4334471" y="3003805"/>
            <a:ext cx="1099189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Tipka kojom se dodaju ostale pravne osobe</a:t>
            </a:r>
          </a:p>
        </p:txBody>
      </p:sp>
      <p:graphicFrame>
        <p:nvGraphicFramePr>
          <p:cNvPr id="7" name="Tablica 7">
            <a:extLst>
              <a:ext uri="{FF2B5EF4-FFF2-40B4-BE49-F238E27FC236}">
                <a16:creationId xmlns:a16="http://schemas.microsoft.com/office/drawing/2014/main" id="{783D025B-9C7E-7895-7410-4AF647BD7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629742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pl-PL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633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B997535-C5CC-9FE0-FC7A-B27F1AA76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575" y="3690264"/>
            <a:ext cx="9000000" cy="272830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1031105" y="4394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4.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82ACD28-6062-718D-FABE-317DB98D5980}"/>
              </a:ext>
            </a:extLst>
          </p:cNvPr>
          <p:cNvSpPr txBox="1"/>
          <p:nvPr/>
        </p:nvSpPr>
        <p:spPr>
          <a:xfrm>
            <a:off x="2940575" y="803699"/>
            <a:ext cx="8902020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1" dirty="0">
                <a:latin typeface="Daytona" panose="020B0604030500040204" pitchFamily="34" charset="0"/>
              </a:rPr>
              <a:t>Učitavanje obuhvata plana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Na ovom sučelju potrebno je odrediti obuhvat prostornog plana koji postaje sastavni dio odluke o izradi / odluke o transformaciji.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Ukoliko nemate obuhvat plana u digitalnom obliku svakako zatražite pomoć </a:t>
            </a:r>
          </a:p>
          <a:p>
            <a:pPr marL="243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100" dirty="0">
                <a:latin typeface="Daytona" panose="020B0604030500040204" pitchFamily="34" charset="0"/>
              </a:rPr>
              <a:t>stručnog izrađivača</a:t>
            </a:r>
          </a:p>
          <a:p>
            <a:pPr marL="243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100" dirty="0">
                <a:latin typeface="Daytona" panose="020B0604030500040204" pitchFamily="34" charset="0"/>
              </a:rPr>
              <a:t>djelatnika županijskog zavoda ili </a:t>
            </a:r>
          </a:p>
          <a:p>
            <a:pPr marL="243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100" dirty="0">
                <a:latin typeface="Daytona" panose="020B0604030500040204" pitchFamily="34" charset="0"/>
              </a:rPr>
              <a:t>administratora sustava (samo za PPUO, PPUG ili PPŽ).</a:t>
            </a:r>
          </a:p>
        </p:txBody>
      </p:sp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id="{B1154FB6-37D1-2B93-0615-BBF15DD15E76}"/>
              </a:ext>
            </a:extLst>
          </p:cNvPr>
          <p:cNvSpPr/>
          <p:nvPr/>
        </p:nvSpPr>
        <p:spPr>
          <a:xfrm rot="2934361">
            <a:off x="4067660" y="3311810"/>
            <a:ext cx="180000" cy="822867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DAF2C823-9575-0ACE-E5A6-CE737953E5B1}"/>
              </a:ext>
            </a:extLst>
          </p:cNvPr>
          <p:cNvSpPr/>
          <p:nvPr/>
        </p:nvSpPr>
        <p:spPr>
          <a:xfrm>
            <a:off x="4419220" y="3213448"/>
            <a:ext cx="1099189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Tipka kojom se dodaje obuhvat prostornog plana</a:t>
            </a:r>
          </a:p>
        </p:txBody>
      </p:sp>
      <p:graphicFrame>
        <p:nvGraphicFramePr>
          <p:cNvPr id="15" name="Tablica 7">
            <a:extLst>
              <a:ext uri="{FF2B5EF4-FFF2-40B4-BE49-F238E27FC236}">
                <a16:creationId xmlns:a16="http://schemas.microsoft.com/office/drawing/2014/main" id="{16E23D65-7032-A0F5-36EB-83D9D6B73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181948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1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1031105" y="4394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5.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82ACD28-6062-718D-FABE-317DB98D5980}"/>
              </a:ext>
            </a:extLst>
          </p:cNvPr>
          <p:cNvSpPr txBox="1"/>
          <p:nvPr/>
        </p:nvSpPr>
        <p:spPr>
          <a:xfrm>
            <a:off x="2940575" y="803699"/>
            <a:ext cx="89020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1" dirty="0">
                <a:latin typeface="Daytona" panose="020B0604030500040204" pitchFamily="34" charset="0"/>
              </a:rPr>
              <a:t>Postupak i izrada akata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Na ovom sučelju se na navigaciji određuju i pregledavaju faze izrade plana.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Svaka faza može imati nekoliko </a:t>
            </a:r>
            <a:r>
              <a:rPr lang="hr-HR" sz="1100" dirty="0" err="1">
                <a:latin typeface="Daytona" panose="020B0604030500040204" pitchFamily="34" charset="0"/>
              </a:rPr>
              <a:t>podfaza</a:t>
            </a:r>
            <a:r>
              <a:rPr lang="hr-HR" sz="1100" dirty="0">
                <a:latin typeface="Daytona" panose="020B0604030500040204" pitchFamily="34" charset="0"/>
              </a:rPr>
              <a:t> koje se vode istovremeno u nekoj fazi.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Unutar faze / </a:t>
            </a:r>
            <a:r>
              <a:rPr lang="hr-HR" sz="1100" dirty="0" err="1">
                <a:latin typeface="Daytona" panose="020B0604030500040204" pitchFamily="34" charset="0"/>
              </a:rPr>
              <a:t>podfaze</a:t>
            </a:r>
            <a:r>
              <a:rPr lang="hr-HR" sz="1100" dirty="0">
                <a:latin typeface="Daytona" panose="020B0604030500040204" pitchFamily="34" charset="0"/>
              </a:rPr>
              <a:t> izrađuju se akti pokretanjem na tipku [Dodaj akt].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6338015-31C4-873C-49B5-9823F7936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575" y="2846334"/>
            <a:ext cx="9000000" cy="3942188"/>
          </a:xfrm>
          <a:prstGeom prst="rect">
            <a:avLst/>
          </a:prstGeom>
        </p:spPr>
      </p:pic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97257B13-2052-5D53-2EB8-E5404A65AB25}"/>
              </a:ext>
            </a:extLst>
          </p:cNvPr>
          <p:cNvSpPr/>
          <p:nvPr/>
        </p:nvSpPr>
        <p:spPr>
          <a:xfrm rot="8064807">
            <a:off x="4314767" y="5266118"/>
            <a:ext cx="180000" cy="98627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36B78882-71B4-D070-4450-1352431F0097}"/>
              </a:ext>
            </a:extLst>
          </p:cNvPr>
          <p:cNvSpPr/>
          <p:nvPr/>
        </p:nvSpPr>
        <p:spPr>
          <a:xfrm>
            <a:off x="4677929" y="6054301"/>
            <a:ext cx="1099189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Navigacija za faze izrade plana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917FEA28-21E3-5F77-ECE8-321A0B9F4C95}"/>
              </a:ext>
            </a:extLst>
          </p:cNvPr>
          <p:cNvSpPr/>
          <p:nvPr/>
        </p:nvSpPr>
        <p:spPr>
          <a:xfrm>
            <a:off x="2955845" y="4215161"/>
            <a:ext cx="1375289" cy="12980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r-HR" sz="600" dirty="0"/>
          </a:p>
        </p:txBody>
      </p:sp>
      <p:sp>
        <p:nvSpPr>
          <p:cNvPr id="20" name="Strelica: prema dolje 19">
            <a:extLst>
              <a:ext uri="{FF2B5EF4-FFF2-40B4-BE49-F238E27FC236}">
                <a16:creationId xmlns:a16="http://schemas.microsoft.com/office/drawing/2014/main" id="{6E35F907-8E10-A37B-8BEC-4619D23BEFEE}"/>
              </a:ext>
            </a:extLst>
          </p:cNvPr>
          <p:cNvSpPr/>
          <p:nvPr/>
        </p:nvSpPr>
        <p:spPr>
          <a:xfrm rot="7117480">
            <a:off x="6087929" y="3404449"/>
            <a:ext cx="180000" cy="56542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3BC84397-A450-A7DC-5C06-8A1552B888C3}"/>
              </a:ext>
            </a:extLst>
          </p:cNvPr>
          <p:cNvSpPr/>
          <p:nvPr/>
        </p:nvSpPr>
        <p:spPr>
          <a:xfrm>
            <a:off x="6219720" y="3687158"/>
            <a:ext cx="1099189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 err="1"/>
              <a:t>Tabovi</a:t>
            </a:r>
            <a:r>
              <a:rPr lang="hr-HR" sz="600" dirty="0"/>
              <a:t> </a:t>
            </a:r>
            <a:r>
              <a:rPr lang="hr-HR" sz="600" dirty="0" err="1"/>
              <a:t>podfaza</a:t>
            </a:r>
            <a:r>
              <a:rPr lang="hr-HR" sz="600" dirty="0"/>
              <a:t> unutar neke faze</a:t>
            </a:r>
          </a:p>
        </p:txBody>
      </p:sp>
      <p:sp>
        <p:nvSpPr>
          <p:cNvPr id="22" name="Strelica: prema dolje 21">
            <a:extLst>
              <a:ext uri="{FF2B5EF4-FFF2-40B4-BE49-F238E27FC236}">
                <a16:creationId xmlns:a16="http://schemas.microsoft.com/office/drawing/2014/main" id="{095FCC49-C5AD-E708-89AD-97EE2FCC934A}"/>
              </a:ext>
            </a:extLst>
          </p:cNvPr>
          <p:cNvSpPr/>
          <p:nvPr/>
        </p:nvSpPr>
        <p:spPr>
          <a:xfrm rot="7117480">
            <a:off x="5267943" y="4020740"/>
            <a:ext cx="180000" cy="56542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graphicFrame>
        <p:nvGraphicFramePr>
          <p:cNvPr id="23" name="Tablica 7">
            <a:extLst>
              <a:ext uri="{FF2B5EF4-FFF2-40B4-BE49-F238E27FC236}">
                <a16:creationId xmlns:a16="http://schemas.microsoft.com/office/drawing/2014/main" id="{86B34A61-1BEA-24AE-44CE-FE7BFF8BD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043909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9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1031105" y="4394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5.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82ACD28-6062-718D-FABE-317DB98D5980}"/>
              </a:ext>
            </a:extLst>
          </p:cNvPr>
          <p:cNvSpPr txBox="1"/>
          <p:nvPr/>
        </p:nvSpPr>
        <p:spPr>
          <a:xfrm>
            <a:off x="2940575" y="803699"/>
            <a:ext cx="9000000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1" dirty="0">
                <a:latin typeface="Daytona" panose="020B0604030500040204" pitchFamily="34" charset="0"/>
              </a:rPr>
              <a:t>Postupak i izrada akata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Prelazak u sljedeću fazu ( npr. iz faze „Prijedlog odluke o izradi” u fazu „Odluka o izradi”) omogućuje se tipkom [Promjena faze].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Za prelazak moraju biti ispunjeni uvjeti definirani u sustavu. Jesu li ispunjeni svi uvjeti možete provjeriti tipkom [Provjeri uvjete].</a:t>
            </a:r>
          </a:p>
          <a:p>
            <a:pPr marL="72000">
              <a:spcAft>
                <a:spcPts val="600"/>
              </a:spcAft>
            </a:pPr>
            <a:r>
              <a:rPr lang="hr-HR" sz="1100" b="1" dirty="0">
                <a:latin typeface="Daytona" panose="020B0604030500040204" pitchFamily="34" charset="0"/>
              </a:rPr>
              <a:t>Prelazak u drugu fazu može obaviti isključivo odgovorna osoba Nositelja izrade (u pravilu pročelnik), dok referentu nije omogućena ta aktivnost.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</p:txBody>
      </p:sp>
      <p:graphicFrame>
        <p:nvGraphicFramePr>
          <p:cNvPr id="23" name="Tablica 7">
            <a:extLst>
              <a:ext uri="{FF2B5EF4-FFF2-40B4-BE49-F238E27FC236}">
                <a16:creationId xmlns:a16="http://schemas.microsoft.com/office/drawing/2014/main" id="{86B34A61-1BEA-24AE-44CE-FE7BFF8BDE84}"/>
              </a:ext>
            </a:extLst>
          </p:cNvPr>
          <p:cNvGraphicFramePr>
            <a:graphicFrameLocks noGrp="1"/>
          </p:cNvGraphicFramePr>
          <p:nvPr/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B63AEA5E-D904-EF58-34C3-B910D604696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40575" y="2680340"/>
            <a:ext cx="9000000" cy="4017983"/>
          </a:xfrm>
          <a:prstGeom prst="rect">
            <a:avLst/>
          </a:prstGeom>
        </p:spPr>
      </p:pic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B0732355-15C7-9540-35A0-A04A1290287B}"/>
              </a:ext>
            </a:extLst>
          </p:cNvPr>
          <p:cNvSpPr/>
          <p:nvPr/>
        </p:nvSpPr>
        <p:spPr>
          <a:xfrm rot="18795712">
            <a:off x="10404149" y="5512299"/>
            <a:ext cx="180000" cy="56542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2184059-8955-F268-22DA-3617A0D1C786}"/>
              </a:ext>
            </a:extLst>
          </p:cNvPr>
          <p:cNvSpPr txBox="1"/>
          <p:nvPr/>
        </p:nvSpPr>
        <p:spPr>
          <a:xfrm>
            <a:off x="8041532" y="6358512"/>
            <a:ext cx="3718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>
                <a:solidFill>
                  <a:srgbClr val="FF0000"/>
                </a:solidFill>
              </a:rPr>
              <a:t>Napomena: Ukoliko tipka [Promjeni fazu] nije dostupna </a:t>
            </a:r>
            <a:r>
              <a:rPr lang="hr-HR" sz="800">
                <a:solidFill>
                  <a:srgbClr val="FF0000"/>
                </a:solidFill>
              </a:rPr>
              <a:t>moguće je da </a:t>
            </a:r>
            <a:r>
              <a:rPr lang="hr-HR" sz="800" dirty="0">
                <a:solidFill>
                  <a:srgbClr val="FF0000"/>
                </a:solidFill>
              </a:rPr>
              <a:t>odgovorna osoba nositelja nije pokrenula proceduru tipkom [Predmet u radu]. Vidi slajd 8.</a:t>
            </a:r>
          </a:p>
        </p:txBody>
      </p:sp>
    </p:spTree>
    <p:extLst>
      <p:ext uri="{BB962C8B-B14F-4D97-AF65-F5344CB8AC3E}">
        <p14:creationId xmlns:p14="http://schemas.microsoft.com/office/powerpoint/2010/main" val="107482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AAB74F5-9D20-0B05-372D-F86A0AFED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575" y="1884160"/>
            <a:ext cx="9000000" cy="39468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0894850" y="439434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5a.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82ACD28-6062-718D-FABE-317DB98D5980}"/>
              </a:ext>
            </a:extLst>
          </p:cNvPr>
          <p:cNvSpPr txBox="1"/>
          <p:nvPr/>
        </p:nvSpPr>
        <p:spPr>
          <a:xfrm>
            <a:off x="2940575" y="803699"/>
            <a:ext cx="89020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1" dirty="0">
                <a:latin typeface="Daytona" panose="020B0604030500040204" pitchFamily="34" charset="0"/>
              </a:rPr>
              <a:t>Izrada akta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Unutar faze / </a:t>
            </a:r>
            <a:r>
              <a:rPr lang="hr-HR" sz="1100" dirty="0" err="1">
                <a:latin typeface="Daytona" panose="020B0604030500040204" pitchFamily="34" charset="0"/>
              </a:rPr>
              <a:t>podfaze</a:t>
            </a:r>
            <a:r>
              <a:rPr lang="hr-HR" sz="1100" dirty="0">
                <a:latin typeface="Daytona" panose="020B0604030500040204" pitchFamily="34" charset="0"/>
              </a:rPr>
              <a:t> akti se izrađuju pokretanjem na tipku [Dodaj akt].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6EB3AFB7-18BC-F6B2-37D3-B9193BE495F1}"/>
              </a:ext>
            </a:extLst>
          </p:cNvPr>
          <p:cNvSpPr/>
          <p:nvPr/>
        </p:nvSpPr>
        <p:spPr>
          <a:xfrm rot="3207981">
            <a:off x="7593786" y="3865835"/>
            <a:ext cx="180000" cy="1049486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A369CD4A-AAD5-7701-63F9-A467AEA1CD7E}"/>
              </a:ext>
            </a:extLst>
          </p:cNvPr>
          <p:cNvSpPr/>
          <p:nvPr/>
        </p:nvSpPr>
        <p:spPr>
          <a:xfrm>
            <a:off x="7968231" y="3696084"/>
            <a:ext cx="2331469" cy="67965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Akti koji se mogu izraditi u fazi [Prijedlog odluke o izradi plana] </a:t>
            </a:r>
            <a:r>
              <a:rPr lang="hr-HR" sz="600" dirty="0" err="1"/>
              <a:t>podfaza</a:t>
            </a:r>
            <a:r>
              <a:rPr lang="hr-HR" sz="600" dirty="0"/>
              <a:t> [Prijedlog odluke]</a:t>
            </a:r>
          </a:p>
          <a:p>
            <a:endParaRPr lang="hr-HR" sz="600" dirty="0"/>
          </a:p>
          <a:p>
            <a:r>
              <a:rPr lang="hr-HR" sz="600" dirty="0"/>
              <a:t>U konkretnom slučaju odabirete: </a:t>
            </a:r>
          </a:p>
          <a:p>
            <a:r>
              <a:rPr lang="hr-HR" sz="600" dirty="0"/>
              <a:t>Prijedlog odluke o izradi izmjene i dopune prostornog plana</a:t>
            </a:r>
          </a:p>
          <a:p>
            <a:r>
              <a:rPr lang="hr-HR" sz="600" dirty="0"/>
              <a:t> pod ID [F11-01B]</a:t>
            </a:r>
          </a:p>
        </p:txBody>
      </p:sp>
      <p:sp>
        <p:nvSpPr>
          <p:cNvPr id="12" name="Strelica: desno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E20ADB-8DC4-B48C-D637-AEED1388712F}"/>
              </a:ext>
            </a:extLst>
          </p:cNvPr>
          <p:cNvSpPr/>
          <p:nvPr/>
        </p:nvSpPr>
        <p:spPr>
          <a:xfrm>
            <a:off x="11133378" y="6330074"/>
            <a:ext cx="749105" cy="3657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latin typeface="Daytona" panose="020B0604030500040204" pitchFamily="34" charset="0"/>
              </a:rPr>
              <a:t>Dalje</a:t>
            </a:r>
          </a:p>
        </p:txBody>
      </p:sp>
      <p:graphicFrame>
        <p:nvGraphicFramePr>
          <p:cNvPr id="14" name="Tablica 7">
            <a:extLst>
              <a:ext uri="{FF2B5EF4-FFF2-40B4-BE49-F238E27FC236}">
                <a16:creationId xmlns:a16="http://schemas.microsoft.com/office/drawing/2014/main" id="{4B180D0D-B7B2-0FE6-595E-DDA2D2EE2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592180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3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BC502D3-3A5B-303C-CB40-5A8FD6DB8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575" y="1973250"/>
            <a:ext cx="9000000" cy="396600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0894850" y="439434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5a.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82ACD28-6062-718D-FABE-317DB98D5980}"/>
              </a:ext>
            </a:extLst>
          </p:cNvPr>
          <p:cNvSpPr txBox="1"/>
          <p:nvPr/>
        </p:nvSpPr>
        <p:spPr>
          <a:xfrm>
            <a:off x="2940575" y="803699"/>
            <a:ext cx="89020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1" dirty="0">
                <a:latin typeface="Daytona" panose="020B0604030500040204" pitchFamily="34" charset="0"/>
              </a:rPr>
              <a:t>Izrada akta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Unutar faze / </a:t>
            </a:r>
            <a:r>
              <a:rPr lang="hr-HR" sz="1100" dirty="0" err="1">
                <a:latin typeface="Daytona" panose="020B0604030500040204" pitchFamily="34" charset="0"/>
              </a:rPr>
              <a:t>podfaze</a:t>
            </a:r>
            <a:r>
              <a:rPr lang="hr-HR" sz="1100" dirty="0">
                <a:latin typeface="Daytona" panose="020B0604030500040204" pitchFamily="34" charset="0"/>
              </a:rPr>
              <a:t> akti se izrađuju pokretanjem na tipku [Dodaj akt].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</p:txBody>
      </p:sp>
      <p:sp>
        <p:nvSpPr>
          <p:cNvPr id="8" name="Strelica: prema dolje 7">
            <a:extLst>
              <a:ext uri="{FF2B5EF4-FFF2-40B4-BE49-F238E27FC236}">
                <a16:creationId xmlns:a16="http://schemas.microsoft.com/office/drawing/2014/main" id="{95281F23-E079-A7D1-244B-71D6D0E7B9FC}"/>
              </a:ext>
            </a:extLst>
          </p:cNvPr>
          <p:cNvSpPr/>
          <p:nvPr/>
        </p:nvSpPr>
        <p:spPr>
          <a:xfrm rot="3527627">
            <a:off x="5843214" y="1921335"/>
            <a:ext cx="180000" cy="56542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09FEB5BE-4841-7AEB-3422-2348AA9B42C3}"/>
              </a:ext>
            </a:extLst>
          </p:cNvPr>
          <p:cNvSpPr/>
          <p:nvPr/>
        </p:nvSpPr>
        <p:spPr>
          <a:xfrm>
            <a:off x="5969932" y="1805678"/>
            <a:ext cx="1099189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Pregled akta bez urudžbiranja</a:t>
            </a:r>
          </a:p>
        </p:txBody>
      </p:sp>
      <p:sp>
        <p:nvSpPr>
          <p:cNvPr id="12" name="Strelica: desno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EB6470-E520-6CAE-6F4E-B98E891212F2}"/>
              </a:ext>
            </a:extLst>
          </p:cNvPr>
          <p:cNvSpPr/>
          <p:nvPr/>
        </p:nvSpPr>
        <p:spPr>
          <a:xfrm>
            <a:off x="11133378" y="6330074"/>
            <a:ext cx="749105" cy="3657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latin typeface="Daytona" panose="020B0604030500040204" pitchFamily="34" charset="0"/>
              </a:rPr>
              <a:t>Dalje</a:t>
            </a:r>
          </a:p>
        </p:txBody>
      </p:sp>
      <p:sp>
        <p:nvSpPr>
          <p:cNvPr id="14" name="Strelica: prema dolje 13">
            <a:extLst>
              <a:ext uri="{FF2B5EF4-FFF2-40B4-BE49-F238E27FC236}">
                <a16:creationId xmlns:a16="http://schemas.microsoft.com/office/drawing/2014/main" id="{77281195-EEA0-211C-8C22-30085AEBBF20}"/>
              </a:ext>
            </a:extLst>
          </p:cNvPr>
          <p:cNvSpPr/>
          <p:nvPr/>
        </p:nvSpPr>
        <p:spPr>
          <a:xfrm rot="6509290">
            <a:off x="4842224" y="2577821"/>
            <a:ext cx="180000" cy="56542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80DC5640-E426-4563-51B7-5BF062DB75BF}"/>
              </a:ext>
            </a:extLst>
          </p:cNvPr>
          <p:cNvSpPr/>
          <p:nvPr/>
        </p:nvSpPr>
        <p:spPr>
          <a:xfrm>
            <a:off x="5122461" y="2860039"/>
            <a:ext cx="3276638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Ukoliko je akt ispravan može se urudžbirati.</a:t>
            </a:r>
          </a:p>
          <a:p>
            <a:r>
              <a:rPr lang="hr-HR" sz="600" dirty="0"/>
              <a:t>Urudžbirani akt može se mijenjati.</a:t>
            </a:r>
          </a:p>
          <a:p>
            <a:r>
              <a:rPr lang="hr-HR" sz="600" dirty="0"/>
              <a:t>Urudžbirani akt kodi je digitalno potpisan NE MOŽE se mijenjati, već se može opozvati (stornirati).</a:t>
            </a:r>
          </a:p>
          <a:p>
            <a:endParaRPr lang="hr-HR" sz="600" dirty="0"/>
          </a:p>
        </p:txBody>
      </p:sp>
      <p:graphicFrame>
        <p:nvGraphicFramePr>
          <p:cNvPr id="18" name="Tablica 7">
            <a:extLst>
              <a:ext uri="{FF2B5EF4-FFF2-40B4-BE49-F238E27FC236}">
                <a16:creationId xmlns:a16="http://schemas.microsoft.com/office/drawing/2014/main" id="{303A3301-E6C3-7B67-5966-C56A47F1E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874651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363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1C2D2315-04DD-6785-147F-62A4BF4E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145" y="1744404"/>
            <a:ext cx="9000000" cy="400317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0894850" y="439434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5a.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82ACD28-6062-718D-FABE-317DB98D5980}"/>
              </a:ext>
            </a:extLst>
          </p:cNvPr>
          <p:cNvSpPr txBox="1"/>
          <p:nvPr/>
        </p:nvSpPr>
        <p:spPr>
          <a:xfrm>
            <a:off x="2940575" y="803699"/>
            <a:ext cx="890202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1" dirty="0">
                <a:latin typeface="Daytona" panose="020B0604030500040204" pitchFamily="34" charset="0"/>
              </a:rPr>
              <a:t>Izrada akta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Unutar faze / </a:t>
            </a:r>
            <a:r>
              <a:rPr lang="hr-HR" sz="1100" dirty="0" err="1">
                <a:latin typeface="Daytona" panose="020B0604030500040204" pitchFamily="34" charset="0"/>
              </a:rPr>
              <a:t>podfaze</a:t>
            </a:r>
            <a:r>
              <a:rPr lang="hr-HR" sz="1100" dirty="0">
                <a:latin typeface="Daytona" panose="020B0604030500040204" pitchFamily="34" charset="0"/>
              </a:rPr>
              <a:t> akti se izrađuju pokretanjem na tipku [Dodaj akt].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solidFill>
                  <a:srgbClr val="FF0000"/>
                </a:solidFill>
                <a:latin typeface="Daytona" panose="020B0604030500040204" pitchFamily="34" charset="0"/>
              </a:rPr>
              <a:t>Obzirom da je za prijavu na dodjelu bespovratnih sredstava iz EU potrebno uz prijavu dostaviti prijedlog odluke ili odluku (Prijedlog odluke o izradi plana, Odluka o transformaciji) izrađeni i digitalno </a:t>
            </a:r>
            <a:r>
              <a:rPr lang="hr-HR" sz="1100">
                <a:solidFill>
                  <a:srgbClr val="FF0000"/>
                </a:solidFill>
                <a:latin typeface="Daytona" panose="020B0604030500040204" pitchFamily="34" charset="0"/>
              </a:rPr>
              <a:t>potpisani Prijedlog </a:t>
            </a:r>
            <a:r>
              <a:rPr lang="hr-HR" sz="1100" dirty="0">
                <a:solidFill>
                  <a:srgbClr val="FF0000"/>
                </a:solidFill>
                <a:latin typeface="Daytona" panose="020B0604030500040204" pitchFamily="34" charset="0"/>
              </a:rPr>
              <a:t>odluke o izradi predaje se uz prijavu na EU za postupke: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100" dirty="0">
                <a:solidFill>
                  <a:srgbClr val="FF0000"/>
                </a:solidFill>
                <a:latin typeface="Daytona" panose="020B0604030500040204" pitchFamily="34" charset="0"/>
              </a:rPr>
              <a:t>Izrada i donošenje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100" dirty="0">
                <a:solidFill>
                  <a:srgbClr val="FF0000"/>
                </a:solidFill>
                <a:latin typeface="Daytona" panose="020B0604030500040204" pitchFamily="34" charset="0"/>
              </a:rPr>
              <a:t>Izrada i donošenje izmjene i dopune</a:t>
            </a:r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id="{798FDBAF-924E-5FF1-3C79-C42BFA33BD97}"/>
              </a:ext>
            </a:extLst>
          </p:cNvPr>
          <p:cNvSpPr/>
          <p:nvPr/>
        </p:nvSpPr>
        <p:spPr>
          <a:xfrm rot="3527627">
            <a:off x="5321337" y="1688526"/>
            <a:ext cx="180000" cy="56542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3CCD2E08-F42F-BDA6-C66A-5B496BCF3A20}"/>
              </a:ext>
            </a:extLst>
          </p:cNvPr>
          <p:cNvSpPr/>
          <p:nvPr/>
        </p:nvSpPr>
        <p:spPr>
          <a:xfrm>
            <a:off x="5448055" y="1572869"/>
            <a:ext cx="2032183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Preuzimanje za izmjenu urudžbiranog akta, te zamjena urudžbiranog akta</a:t>
            </a:r>
          </a:p>
        </p:txBody>
      </p:sp>
      <p:sp>
        <p:nvSpPr>
          <p:cNvPr id="15" name="Strelica: prema dolje 14">
            <a:extLst>
              <a:ext uri="{FF2B5EF4-FFF2-40B4-BE49-F238E27FC236}">
                <a16:creationId xmlns:a16="http://schemas.microsoft.com/office/drawing/2014/main" id="{8ABAA6E1-DC65-DDB4-6E76-9DC52F5E3F6D}"/>
              </a:ext>
            </a:extLst>
          </p:cNvPr>
          <p:cNvSpPr/>
          <p:nvPr/>
        </p:nvSpPr>
        <p:spPr>
          <a:xfrm rot="3527627">
            <a:off x="7974112" y="1700700"/>
            <a:ext cx="180000" cy="56542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83FF0895-E776-A4ED-B7A3-FF23FD1B11DE}"/>
              </a:ext>
            </a:extLst>
          </p:cNvPr>
          <p:cNvSpPr/>
          <p:nvPr/>
        </p:nvSpPr>
        <p:spPr>
          <a:xfrm>
            <a:off x="8100830" y="1585043"/>
            <a:ext cx="1099189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Digitalno potpisivanje urudžbiranog akta</a:t>
            </a:r>
          </a:p>
        </p:txBody>
      </p:sp>
      <p:sp>
        <p:nvSpPr>
          <p:cNvPr id="17" name="Strelica: prema dolje 16">
            <a:extLst>
              <a:ext uri="{FF2B5EF4-FFF2-40B4-BE49-F238E27FC236}">
                <a16:creationId xmlns:a16="http://schemas.microsoft.com/office/drawing/2014/main" id="{6548B9F5-97FD-B4E2-6A71-4C410114E386}"/>
              </a:ext>
            </a:extLst>
          </p:cNvPr>
          <p:cNvSpPr/>
          <p:nvPr/>
        </p:nvSpPr>
        <p:spPr>
          <a:xfrm rot="6509290">
            <a:off x="6969877" y="2349743"/>
            <a:ext cx="180000" cy="56542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0433E016-12A3-4E18-11B6-749A71861C14}"/>
              </a:ext>
            </a:extLst>
          </p:cNvPr>
          <p:cNvSpPr/>
          <p:nvPr/>
        </p:nvSpPr>
        <p:spPr>
          <a:xfrm>
            <a:off x="7250114" y="2631961"/>
            <a:ext cx="3276638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Ukoliko je zaprimljen ulazni akt digitalno potpisan ili je kod zamjene akta učitan digitalno potpisani akt, da bi sustav prihvatio takav akt potrebno je izvršiti provjeru digitalnog potpisa.</a:t>
            </a:r>
          </a:p>
          <a:p>
            <a:r>
              <a:rPr lang="hr-HR" sz="600" dirty="0"/>
              <a:t>Ukoliko sustav potvrdi valjanost potpisa akt je prihvaćen u sustav.</a:t>
            </a:r>
          </a:p>
          <a:p>
            <a:endParaRPr lang="hr-HR" sz="600" dirty="0"/>
          </a:p>
        </p:txBody>
      </p:sp>
      <p:sp>
        <p:nvSpPr>
          <p:cNvPr id="19" name="Strelica: prema dolje 18">
            <a:extLst>
              <a:ext uri="{FF2B5EF4-FFF2-40B4-BE49-F238E27FC236}">
                <a16:creationId xmlns:a16="http://schemas.microsoft.com/office/drawing/2014/main" id="{EFC587DE-5F4B-363E-155E-98E398CC1DFA}"/>
              </a:ext>
            </a:extLst>
          </p:cNvPr>
          <p:cNvSpPr/>
          <p:nvPr/>
        </p:nvSpPr>
        <p:spPr>
          <a:xfrm rot="5400000">
            <a:off x="8414994" y="1924674"/>
            <a:ext cx="343071" cy="83838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600" dirty="0">
                <a:solidFill>
                  <a:schemeClr val="bg1"/>
                </a:solidFill>
              </a:rPr>
              <a:t>Opoziv akta</a:t>
            </a:r>
          </a:p>
        </p:txBody>
      </p:sp>
      <p:graphicFrame>
        <p:nvGraphicFramePr>
          <p:cNvPr id="20" name="Tablica 7">
            <a:extLst>
              <a:ext uri="{FF2B5EF4-FFF2-40B4-BE49-F238E27FC236}">
                <a16:creationId xmlns:a16="http://schemas.microsoft.com/office/drawing/2014/main" id="{D1BA249D-D845-D1BB-5749-5D0F627DB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04176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33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5CC58DC-32B1-807A-89C4-C32689839516}"/>
              </a:ext>
            </a:extLst>
          </p:cNvPr>
          <p:cNvSpPr txBox="1"/>
          <p:nvPr/>
        </p:nvSpPr>
        <p:spPr>
          <a:xfrm>
            <a:off x="2940575" y="803699"/>
            <a:ext cx="890202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b="1" dirty="0">
                <a:latin typeface="Daytona" panose="020B0604030500040204" pitchFamily="34" charset="0"/>
              </a:rPr>
              <a:t>Prijava na modul </a:t>
            </a:r>
            <a:r>
              <a:rPr lang="hr-HR" sz="1100" b="1" dirty="0" err="1">
                <a:latin typeface="Daytona" panose="020B0604030500040204" pitchFamily="34" charset="0"/>
              </a:rPr>
              <a:t>ePlanovi</a:t>
            </a:r>
            <a:endParaRPr lang="hr-HR" sz="1100" b="1" dirty="0">
              <a:latin typeface="Daytona" panose="020B0604030500040204" pitchFamily="34" charset="0"/>
            </a:endParaRPr>
          </a:p>
          <a:p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3. Nakon što ste umetnuli karticu i odabrali koji ćete koristiti certifikat                                      potrebno se prijaviti: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Nakon upisanog pina uspješno ste prijavljeni u sustav </a:t>
            </a:r>
            <a:r>
              <a:rPr lang="hr-HR" sz="1100" dirty="0" err="1">
                <a:latin typeface="Daytona" panose="020B0604030500040204" pitchFamily="34" charset="0"/>
              </a:rPr>
              <a:t>ePlanovi</a:t>
            </a:r>
            <a:endParaRPr lang="hr-HR" sz="1100" dirty="0">
              <a:latin typeface="Daytona" panose="020B0604030500040204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1031105" y="4394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1.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C6E1313-5A5C-4B66-D457-25E1CF330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500" y="1073942"/>
            <a:ext cx="1506827" cy="27606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2C2557D-0AA9-CC11-3C67-17922B7E4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128" y="1744050"/>
            <a:ext cx="1748250" cy="1915707"/>
          </a:xfrm>
          <a:prstGeom prst="rect">
            <a:avLst/>
          </a:prstGeom>
        </p:spPr>
      </p:pic>
      <p:sp>
        <p:nvSpPr>
          <p:cNvPr id="8" name="Strelica: desno 7">
            <a:extLst>
              <a:ext uri="{FF2B5EF4-FFF2-40B4-BE49-F238E27FC236}">
                <a16:creationId xmlns:a16="http://schemas.microsoft.com/office/drawing/2014/main" id="{51DD38B4-601F-5F65-9792-09F56E820C80}"/>
              </a:ext>
            </a:extLst>
          </p:cNvPr>
          <p:cNvSpPr/>
          <p:nvPr/>
        </p:nvSpPr>
        <p:spPr>
          <a:xfrm>
            <a:off x="5452185" y="2517455"/>
            <a:ext cx="423746" cy="3657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5D39AA3-942C-3B0A-4E50-287FDFE5C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551" y="2020110"/>
            <a:ext cx="2375319" cy="1360450"/>
          </a:xfrm>
          <a:prstGeom prst="rect">
            <a:avLst/>
          </a:prstGeom>
        </p:spPr>
      </p:pic>
      <p:sp>
        <p:nvSpPr>
          <p:cNvPr id="9" name="Strelica: desno 8">
            <a:extLst>
              <a:ext uri="{FF2B5EF4-FFF2-40B4-BE49-F238E27FC236}">
                <a16:creationId xmlns:a16="http://schemas.microsoft.com/office/drawing/2014/main" id="{9BBFCF20-83DE-9645-1F95-39700A8A0472}"/>
              </a:ext>
            </a:extLst>
          </p:cNvPr>
          <p:cNvSpPr/>
          <p:nvPr/>
        </p:nvSpPr>
        <p:spPr>
          <a:xfrm>
            <a:off x="8644169" y="2517455"/>
            <a:ext cx="423746" cy="3657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C7941677-2037-1E6B-6EDF-5C46917F0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222" y="2020110"/>
            <a:ext cx="2089097" cy="136045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6FC81028-34A2-2839-B903-7F2325446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4128" y="4423041"/>
            <a:ext cx="4702134" cy="2226166"/>
          </a:xfrm>
          <a:prstGeom prst="rect">
            <a:avLst/>
          </a:prstGeom>
        </p:spPr>
      </p:pic>
      <p:graphicFrame>
        <p:nvGraphicFramePr>
          <p:cNvPr id="18" name="Tablica 7">
            <a:extLst>
              <a:ext uri="{FF2B5EF4-FFF2-40B4-BE49-F238E27FC236}">
                <a16:creationId xmlns:a16="http://schemas.microsoft.com/office/drawing/2014/main" id="{2CA0CC18-B9F7-7111-ABD2-9ACDBFC0D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70593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1" kern="1200" dirty="0" err="1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2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2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2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495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1C2D2315-04DD-6785-147F-62A4BF4E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145" y="1896056"/>
            <a:ext cx="9000000" cy="400317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0883629" y="43943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5b.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82ACD28-6062-718D-FABE-317DB98D5980}"/>
              </a:ext>
            </a:extLst>
          </p:cNvPr>
          <p:cNvSpPr txBox="1"/>
          <p:nvPr/>
        </p:nvSpPr>
        <p:spPr>
          <a:xfrm>
            <a:off x="2940575" y="803699"/>
            <a:ext cx="890202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1" dirty="0">
                <a:latin typeface="Daytona" panose="020B0604030500040204" pitchFamily="34" charset="0"/>
              </a:rPr>
              <a:t>Izrada akta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Unutar faze / </a:t>
            </a:r>
            <a:r>
              <a:rPr lang="hr-HR" sz="1100" dirty="0" err="1">
                <a:latin typeface="Daytona" panose="020B0604030500040204" pitchFamily="34" charset="0"/>
              </a:rPr>
              <a:t>podfaze</a:t>
            </a:r>
            <a:r>
              <a:rPr lang="hr-HR" sz="1100" dirty="0">
                <a:latin typeface="Daytona" panose="020B0604030500040204" pitchFamily="34" charset="0"/>
              </a:rPr>
              <a:t> akti se izrađuju pokretanjem na tipku [Dodaj akt].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Prelazak u drugu fazu (odluka o transformaciji) može obaviti isključivo odgovorna osoba Nositelja izrade (u pravilu pročelnik).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solidFill>
                  <a:srgbClr val="FF0000"/>
                </a:solidFill>
                <a:latin typeface="Daytona" panose="020B0604030500040204" pitchFamily="34" charset="0"/>
              </a:rPr>
              <a:t>Obzirom da je za prijavu na dodjelu bespovratnih sredstava iz EU potrebno uz prijavu dostaviti prijedlog odluke ili odluku (Prijedlog odluke o izradi plana, Odluka o transformaciji) izrađena i digitalno potpisana Odluka o transformaciji predaje se uz prijavu na EU.</a:t>
            </a:r>
          </a:p>
        </p:txBody>
      </p:sp>
      <p:sp>
        <p:nvSpPr>
          <p:cNvPr id="9" name="Strelica: prema dolje 8">
            <a:extLst>
              <a:ext uri="{FF2B5EF4-FFF2-40B4-BE49-F238E27FC236}">
                <a16:creationId xmlns:a16="http://schemas.microsoft.com/office/drawing/2014/main" id="{798FDBAF-924E-5FF1-3C79-C42BFA33BD97}"/>
              </a:ext>
            </a:extLst>
          </p:cNvPr>
          <p:cNvSpPr/>
          <p:nvPr/>
        </p:nvSpPr>
        <p:spPr>
          <a:xfrm rot="3527627">
            <a:off x="5321337" y="1840178"/>
            <a:ext cx="180000" cy="56542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dirty="0">
              <a:solidFill>
                <a:schemeClr val="bg1"/>
              </a:solidFill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3CCD2E08-F42F-BDA6-C66A-5B496BCF3A20}"/>
              </a:ext>
            </a:extLst>
          </p:cNvPr>
          <p:cNvSpPr/>
          <p:nvPr/>
        </p:nvSpPr>
        <p:spPr>
          <a:xfrm>
            <a:off x="5448055" y="1724521"/>
            <a:ext cx="2032183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>
                <a:solidFill>
                  <a:schemeClr val="bg1"/>
                </a:solidFill>
              </a:rPr>
              <a:t>Preuzimanje za izmjenu urudžbiranog akta, te zamjena urudžbiranog akta</a:t>
            </a:r>
          </a:p>
        </p:txBody>
      </p:sp>
      <p:sp>
        <p:nvSpPr>
          <p:cNvPr id="15" name="Strelica: prema dolje 14">
            <a:extLst>
              <a:ext uri="{FF2B5EF4-FFF2-40B4-BE49-F238E27FC236}">
                <a16:creationId xmlns:a16="http://schemas.microsoft.com/office/drawing/2014/main" id="{8ABAA6E1-DC65-DDB4-6E76-9DC52F5E3F6D}"/>
              </a:ext>
            </a:extLst>
          </p:cNvPr>
          <p:cNvSpPr/>
          <p:nvPr/>
        </p:nvSpPr>
        <p:spPr>
          <a:xfrm rot="3527627">
            <a:off x="7974112" y="1852352"/>
            <a:ext cx="180000" cy="56542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dirty="0">
              <a:solidFill>
                <a:schemeClr val="bg1"/>
              </a:solidFill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83FF0895-E776-A4ED-B7A3-FF23FD1B11DE}"/>
              </a:ext>
            </a:extLst>
          </p:cNvPr>
          <p:cNvSpPr/>
          <p:nvPr/>
        </p:nvSpPr>
        <p:spPr>
          <a:xfrm>
            <a:off x="8100830" y="1736695"/>
            <a:ext cx="1099189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>
                <a:solidFill>
                  <a:schemeClr val="bg1"/>
                </a:solidFill>
              </a:rPr>
              <a:t>Digitalno potpisivanje urudžbiranog akta</a:t>
            </a:r>
          </a:p>
        </p:txBody>
      </p:sp>
      <p:sp>
        <p:nvSpPr>
          <p:cNvPr id="17" name="Strelica: prema dolje 16">
            <a:extLst>
              <a:ext uri="{FF2B5EF4-FFF2-40B4-BE49-F238E27FC236}">
                <a16:creationId xmlns:a16="http://schemas.microsoft.com/office/drawing/2014/main" id="{6548B9F5-97FD-B4E2-6A71-4C410114E386}"/>
              </a:ext>
            </a:extLst>
          </p:cNvPr>
          <p:cNvSpPr/>
          <p:nvPr/>
        </p:nvSpPr>
        <p:spPr>
          <a:xfrm rot="6509290">
            <a:off x="6969877" y="2501395"/>
            <a:ext cx="180000" cy="56542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dirty="0">
              <a:solidFill>
                <a:schemeClr val="bg1"/>
              </a:solidFill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0433E016-12A3-4E18-11B6-749A71861C14}"/>
              </a:ext>
            </a:extLst>
          </p:cNvPr>
          <p:cNvSpPr/>
          <p:nvPr/>
        </p:nvSpPr>
        <p:spPr>
          <a:xfrm>
            <a:off x="7250114" y="2783613"/>
            <a:ext cx="3276638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>
                <a:solidFill>
                  <a:schemeClr val="bg1"/>
                </a:solidFill>
              </a:rPr>
              <a:t>Ukoliko je zaprimljen ulazni akt digitalno potpisan ili je kod zamjene akta učitan digitalno potpisani akt, da bi sustav prihvatio takav akt potrebno je izvršiti provjeru digitalnog potpisa.</a:t>
            </a:r>
          </a:p>
          <a:p>
            <a:r>
              <a:rPr lang="hr-HR" sz="600" dirty="0">
                <a:solidFill>
                  <a:schemeClr val="bg1"/>
                </a:solidFill>
              </a:rPr>
              <a:t>Ukoliko sustav potvrdi valjanost potpisa akt je prihvaćen u sustav.</a:t>
            </a:r>
          </a:p>
          <a:p>
            <a:endParaRPr lang="hr-HR" sz="6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12AC49A-F345-A4E7-110B-F8CE6F6CDE74}"/>
              </a:ext>
            </a:extLst>
          </p:cNvPr>
          <p:cNvSpPr txBox="1"/>
          <p:nvPr/>
        </p:nvSpPr>
        <p:spPr>
          <a:xfrm>
            <a:off x="6151013" y="5138487"/>
            <a:ext cx="560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Postupak identičan postupku Izrade prijedloga, samo se akt izrađuje u fazi [Odluka o izradi plana]</a:t>
            </a:r>
          </a:p>
        </p:txBody>
      </p: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C7423483-C493-D01D-9317-D1FB83C7EBE3}"/>
              </a:ext>
            </a:extLst>
          </p:cNvPr>
          <p:cNvSpPr/>
          <p:nvPr/>
        </p:nvSpPr>
        <p:spPr>
          <a:xfrm rot="5400000">
            <a:off x="8414994" y="2040642"/>
            <a:ext cx="343071" cy="83838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600" dirty="0">
                <a:solidFill>
                  <a:schemeClr val="bg1"/>
                </a:solidFill>
              </a:rPr>
              <a:t>Opoziv akta</a:t>
            </a:r>
          </a:p>
        </p:txBody>
      </p:sp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F1799428-537E-1179-6F08-838842204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03059"/>
              </p:ext>
            </p:extLst>
          </p:nvPr>
        </p:nvGraphicFramePr>
        <p:xfrm>
          <a:off x="142447" y="803699"/>
          <a:ext cx="2354956" cy="3756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342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0957367" y="439434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__.</a:t>
            </a:r>
          </a:p>
        </p:txBody>
      </p:sp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3826F758-4DA3-06BE-10E5-7066F0AB9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02382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  <p:sp>
        <p:nvSpPr>
          <p:cNvPr id="2" name="TekstniOkvir 1">
            <a:extLst>
              <a:ext uri="{FF2B5EF4-FFF2-40B4-BE49-F238E27FC236}">
                <a16:creationId xmlns:a16="http://schemas.microsoft.com/office/drawing/2014/main" id="{AA0BD2F7-2838-B3B9-FBAE-5B148B9C9D76}"/>
              </a:ext>
            </a:extLst>
          </p:cNvPr>
          <p:cNvSpPr txBox="1"/>
          <p:nvPr/>
        </p:nvSpPr>
        <p:spPr>
          <a:xfrm>
            <a:off x="2940575" y="803699"/>
            <a:ext cx="890202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1" dirty="0">
                <a:latin typeface="Daytona" panose="020B0604030500040204" pitchFamily="34" charset="0"/>
              </a:rPr>
              <a:t>Pregled akta (pdf)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56E583-AA1E-4911-09C4-C51F0D84DA8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41410" y="1193258"/>
            <a:ext cx="3848104" cy="544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1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5CC58DC-32B1-807A-89C4-C32689839516}"/>
              </a:ext>
            </a:extLst>
          </p:cNvPr>
          <p:cNvSpPr txBox="1"/>
          <p:nvPr/>
        </p:nvSpPr>
        <p:spPr>
          <a:xfrm>
            <a:off x="2940575" y="803699"/>
            <a:ext cx="8902020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b="1" dirty="0">
                <a:latin typeface="Daytona" panose="020B0604030500040204" pitchFamily="34" charset="0"/>
              </a:rPr>
              <a:t>Prijava na modul </a:t>
            </a:r>
            <a:r>
              <a:rPr lang="hr-HR" sz="1100" b="1" dirty="0" err="1">
                <a:latin typeface="Daytona" panose="020B0604030500040204" pitchFamily="34" charset="0"/>
              </a:rPr>
              <a:t>ePlanovi</a:t>
            </a:r>
            <a:endParaRPr lang="hr-HR" sz="1100" b="1" dirty="0">
              <a:latin typeface="Daytona" panose="020B0604030500040204" pitchFamily="34" charset="0"/>
            </a:endParaRPr>
          </a:p>
          <a:p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Ukoliko se niste uspjeli prijaviti i stigla je poruka: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potrebno je obratiti se administratoru sustava MPGI.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Za sve ostale neuspješne prijave, a vezane uz NIAS potrebno je obratiti se na: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100" dirty="0" err="1">
                <a:latin typeface="Daytona" panose="020B0604030500040204" pitchFamily="34" charset="0"/>
              </a:rPr>
              <a:t>helpdesk</a:t>
            </a:r>
            <a:r>
              <a:rPr lang="hr-HR" sz="1100" dirty="0">
                <a:latin typeface="Daytona" panose="020B0604030500040204" pitchFamily="34" charset="0"/>
              </a:rPr>
              <a:t> AKD-a za </a:t>
            </a:r>
            <a:r>
              <a:rPr lang="hr-HR" sz="1100" dirty="0" err="1">
                <a:latin typeface="Daytona" panose="020B0604030500040204" pitchFamily="34" charset="0"/>
              </a:rPr>
              <a:t>Certilia</a:t>
            </a:r>
            <a:r>
              <a:rPr lang="hr-HR" sz="1100" dirty="0">
                <a:latin typeface="Daytona" panose="020B0604030500040204" pitchFamily="34" charset="0"/>
              </a:rPr>
              <a:t> kartice: </a:t>
            </a:r>
            <a:r>
              <a:rPr lang="pl-PL" sz="1100" dirty="0">
                <a:latin typeface="Daytona" panose="020B0604030500040204" pitchFamily="34" charset="0"/>
              </a:rPr>
              <a:t>0800 0440 ili helpdesk@certilia.com</a:t>
            </a:r>
            <a:r>
              <a:rPr lang="hr-HR" sz="1100" dirty="0">
                <a:latin typeface="Daytona" panose="020B0604030500040204" pitchFamily="34" charset="0"/>
              </a:rPr>
              <a:t> 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1100" dirty="0" err="1">
                <a:latin typeface="Daytona" panose="020B0604030500040204" pitchFamily="34" charset="0"/>
              </a:rPr>
              <a:t>helpdesk</a:t>
            </a:r>
            <a:r>
              <a:rPr lang="hr-HR" sz="1100" dirty="0">
                <a:latin typeface="Daytona" panose="020B0604030500040204" pitchFamily="34" charset="0"/>
              </a:rPr>
              <a:t> FINA za Fina certifikate: 0800 0080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Popis administratora sustava MPGI: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latin typeface="Daytona" panose="020B0604030500040204" pitchFamily="34" charset="0"/>
              </a:rPr>
              <a:t>Katarina Ban – (01) 3712-849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latin typeface="Daytona" panose="020B0604030500040204" pitchFamily="34" charset="0"/>
              </a:rPr>
              <a:t>Sanja Novak – (01) 3712-889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latin typeface="Daytona" panose="020B0604030500040204" pitchFamily="34" charset="0"/>
              </a:rPr>
              <a:t>Laura Pintar-Belina – (01) 3712-750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100" dirty="0">
                <a:latin typeface="Daytona" panose="020B0604030500040204" pitchFamily="34" charset="0"/>
              </a:rPr>
              <a:t>Zrinka Oštir – (01) 3712-714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1031105" y="4394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1.</a:t>
            </a:r>
          </a:p>
        </p:txBody>
      </p:sp>
      <p:graphicFrame>
        <p:nvGraphicFramePr>
          <p:cNvPr id="18" name="Tablica 7">
            <a:extLst>
              <a:ext uri="{FF2B5EF4-FFF2-40B4-BE49-F238E27FC236}">
                <a16:creationId xmlns:a16="http://schemas.microsoft.com/office/drawing/2014/main" id="{2CA0CC18-B9F7-7111-ABD2-9ACDBFC0D00D}"/>
              </a:ext>
            </a:extLst>
          </p:cNvPr>
          <p:cNvGraphicFramePr>
            <a:graphicFrameLocks noGrp="1"/>
          </p:cNvGraphicFramePr>
          <p:nvPr/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1" kern="1200" dirty="0" err="1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4122C502-CA14-6D26-87CB-B93928BD7C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80" y="1512466"/>
            <a:ext cx="4261931" cy="164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5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5CC58DC-32B1-807A-89C4-C32689839516}"/>
              </a:ext>
            </a:extLst>
          </p:cNvPr>
          <p:cNvSpPr txBox="1"/>
          <p:nvPr/>
        </p:nvSpPr>
        <p:spPr>
          <a:xfrm>
            <a:off x="2940575" y="803699"/>
            <a:ext cx="8902020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b="1" dirty="0">
                <a:latin typeface="Daytona" panose="020B0604030500040204" pitchFamily="34" charset="0"/>
              </a:rPr>
              <a:t>Pokretanje novih postupaka</a:t>
            </a:r>
          </a:p>
          <a:p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Kroz modul se mogu pokrenuti 3 postupka izrade prostornog plana (PPUO, PPUG, GUP, UPU):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100" dirty="0">
                <a:latin typeface="Daytona" panose="020B0604030500040204" pitchFamily="34" charset="0"/>
              </a:rPr>
              <a:t>Novi plan (pokreće se izrada novog prostornog plana)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100" dirty="0">
                <a:latin typeface="Daytona" panose="020B0604030500040204" pitchFamily="34" charset="0"/>
              </a:rPr>
              <a:t>Izmjene i dopune (pokreće se izrada izmjene i dopune prostornog plana)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100" dirty="0">
                <a:latin typeface="Daytona" panose="020B0604030500040204" pitchFamily="34" charset="0"/>
              </a:rPr>
              <a:t>Transformacija (pokreće se transformacija prostornog plana)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 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1031105" y="43943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2.</a:t>
            </a:r>
          </a:p>
        </p:txBody>
      </p:sp>
      <p:sp>
        <p:nvSpPr>
          <p:cNvPr id="2" name="Strelica: desno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2B99AF-E7D6-A2FF-5C22-247542F2A3B7}"/>
              </a:ext>
            </a:extLst>
          </p:cNvPr>
          <p:cNvSpPr/>
          <p:nvPr/>
        </p:nvSpPr>
        <p:spPr>
          <a:xfrm>
            <a:off x="11133378" y="6330074"/>
            <a:ext cx="749105" cy="3657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000" b="1" dirty="0">
                <a:latin typeface="Daytona" panose="020B0604030500040204" pitchFamily="34" charset="0"/>
              </a:rPr>
              <a:t>Dalje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6674BAD-9F89-5576-AAF3-2B3DA9014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904" y="2535248"/>
            <a:ext cx="1987266" cy="3559075"/>
          </a:xfrm>
          <a:prstGeom prst="rect">
            <a:avLst/>
          </a:prstGeom>
        </p:spPr>
      </p:pic>
      <p:sp>
        <p:nvSpPr>
          <p:cNvPr id="7" name="Strelica: desno 6">
            <a:extLst>
              <a:ext uri="{FF2B5EF4-FFF2-40B4-BE49-F238E27FC236}">
                <a16:creationId xmlns:a16="http://schemas.microsoft.com/office/drawing/2014/main" id="{0A843A2B-6837-11FC-52BE-B2E08107B718}"/>
              </a:ext>
            </a:extLst>
          </p:cNvPr>
          <p:cNvSpPr/>
          <p:nvPr/>
        </p:nvSpPr>
        <p:spPr>
          <a:xfrm>
            <a:off x="4867493" y="4804332"/>
            <a:ext cx="423746" cy="3657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9" name="Tablica 7">
            <a:extLst>
              <a:ext uri="{FF2B5EF4-FFF2-40B4-BE49-F238E27FC236}">
                <a16:creationId xmlns:a16="http://schemas.microsoft.com/office/drawing/2014/main" id="{7237A934-8081-D215-69CD-0B45AB68F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67372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608E79F9-9F28-55B8-A32C-6A4028DA4076}"/>
              </a:ext>
            </a:extLst>
          </p:cNvPr>
          <p:cNvSpPr/>
          <p:nvPr/>
        </p:nvSpPr>
        <p:spPr>
          <a:xfrm>
            <a:off x="5408355" y="4262905"/>
            <a:ext cx="1848479" cy="12980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hr-HR" sz="600" dirty="0"/>
          </a:p>
        </p:txBody>
      </p:sp>
    </p:spTree>
    <p:extLst>
      <p:ext uri="{BB962C8B-B14F-4D97-AF65-F5344CB8AC3E}">
        <p14:creationId xmlns:p14="http://schemas.microsoft.com/office/powerpoint/2010/main" val="24615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5CC58DC-32B1-807A-89C4-C32689839516}"/>
              </a:ext>
            </a:extLst>
          </p:cNvPr>
          <p:cNvSpPr txBox="1"/>
          <p:nvPr/>
        </p:nvSpPr>
        <p:spPr>
          <a:xfrm>
            <a:off x="2940575" y="803699"/>
            <a:ext cx="890202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b="1" dirty="0">
                <a:latin typeface="Daytona" panose="020B0604030500040204" pitchFamily="34" charset="0"/>
              </a:rPr>
              <a:t>Pokretanje novog plana</a:t>
            </a:r>
          </a:p>
          <a:p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Nakon pokretanja novog plana otvara se sučelje za upis podataka o novom planu</a:t>
            </a: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0894850" y="439434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2a.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2430E32-EAB2-D0F1-4B5A-EB31079E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575" y="1650085"/>
            <a:ext cx="9000000" cy="3953622"/>
          </a:xfrm>
          <a:prstGeom prst="rect">
            <a:avLst/>
          </a:prstGeom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C90D6911-5C5B-0952-2783-36D158C1DF5E}"/>
              </a:ext>
            </a:extLst>
          </p:cNvPr>
          <p:cNvSpPr/>
          <p:nvPr/>
        </p:nvSpPr>
        <p:spPr>
          <a:xfrm>
            <a:off x="4442646" y="3296300"/>
            <a:ext cx="2207941" cy="57094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12" name="Tablica 7">
            <a:extLst>
              <a:ext uri="{FF2B5EF4-FFF2-40B4-BE49-F238E27FC236}">
                <a16:creationId xmlns:a16="http://schemas.microsoft.com/office/drawing/2014/main" id="{124D34AF-C7E2-3488-9AFF-C5A54C764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215605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63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5CC58DC-32B1-807A-89C4-C32689839516}"/>
              </a:ext>
            </a:extLst>
          </p:cNvPr>
          <p:cNvSpPr txBox="1"/>
          <p:nvPr/>
        </p:nvSpPr>
        <p:spPr>
          <a:xfrm>
            <a:off x="2940575" y="803699"/>
            <a:ext cx="890202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b="1" dirty="0">
                <a:latin typeface="Daytona" panose="020B0604030500040204" pitchFamily="34" charset="0"/>
              </a:rPr>
              <a:t>Pokretanje izmjene i dopune prostornog plana</a:t>
            </a:r>
          </a:p>
          <a:p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Nakon pokretanja izmjene i dopune plana otvara se sučelje za upis podataka o izmjeni i dopuni 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plana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0883629" y="439434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2b.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A98163D-EAB8-D2EB-7B76-696FE8A38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575" y="1650085"/>
            <a:ext cx="9000000" cy="3956250"/>
          </a:xfrm>
          <a:prstGeom prst="rect">
            <a:avLst/>
          </a:prstGeom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2441CC8D-8AE1-21A2-AF26-55BDCEB86BCF}"/>
              </a:ext>
            </a:extLst>
          </p:cNvPr>
          <p:cNvSpPr/>
          <p:nvPr/>
        </p:nvSpPr>
        <p:spPr>
          <a:xfrm>
            <a:off x="4442646" y="3296300"/>
            <a:ext cx="2207941" cy="57094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12" name="Tablica 7">
            <a:extLst>
              <a:ext uri="{FF2B5EF4-FFF2-40B4-BE49-F238E27FC236}">
                <a16:creationId xmlns:a16="http://schemas.microsoft.com/office/drawing/2014/main" id="{F17A897C-4B28-C309-83F7-8DAE71C16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806327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32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5CC58DC-32B1-807A-89C4-C32689839516}"/>
              </a:ext>
            </a:extLst>
          </p:cNvPr>
          <p:cNvSpPr txBox="1"/>
          <p:nvPr/>
        </p:nvSpPr>
        <p:spPr>
          <a:xfrm>
            <a:off x="2940575" y="803699"/>
            <a:ext cx="890202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b="1" dirty="0">
                <a:latin typeface="Daytona" panose="020B0604030500040204" pitchFamily="34" charset="0"/>
              </a:rPr>
              <a:t>Pokretanje transformacije prostornog plana</a:t>
            </a:r>
          </a:p>
          <a:p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Nakon pokretanja transformacije plana otvara se sučelje za upis podataka o transformaciji plana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0910880" y="43943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2c.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B09F0AC-E596-600E-5652-D60890A4F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575" y="1650085"/>
            <a:ext cx="9000000" cy="3946875"/>
          </a:xfrm>
          <a:prstGeom prst="rect">
            <a:avLst/>
          </a:prstGeom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82C7E5C1-7C88-D086-6BB6-A7F20C51ED2B}"/>
              </a:ext>
            </a:extLst>
          </p:cNvPr>
          <p:cNvSpPr/>
          <p:nvPr/>
        </p:nvSpPr>
        <p:spPr>
          <a:xfrm>
            <a:off x="4442646" y="3296300"/>
            <a:ext cx="2207941" cy="57094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12" name="Tablica 7">
            <a:extLst>
              <a:ext uri="{FF2B5EF4-FFF2-40B4-BE49-F238E27FC236}">
                <a16:creationId xmlns:a16="http://schemas.microsoft.com/office/drawing/2014/main" id="{F0F68E1F-2F0A-3D7A-4CEE-B08E9E666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00033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37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5CC58DC-32B1-807A-89C4-C32689839516}"/>
              </a:ext>
            </a:extLst>
          </p:cNvPr>
          <p:cNvSpPr txBox="1"/>
          <p:nvPr/>
        </p:nvSpPr>
        <p:spPr>
          <a:xfrm>
            <a:off x="2940575" y="803699"/>
            <a:ext cx="890202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b="1" dirty="0">
                <a:latin typeface="Daytona" panose="020B0604030500040204" pitchFamily="34" charset="0"/>
              </a:rPr>
              <a:t>Podaci o prostornom planu</a:t>
            </a:r>
          </a:p>
          <a:p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Nakon pokretanja procedure potrebno je upisati podatke o prostornom planu po grupama: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100" dirty="0">
                <a:latin typeface="Daytona" panose="020B0604030500040204" pitchFamily="34" charset="0"/>
              </a:rPr>
              <a:t>Osnovni podaci o planu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100" dirty="0">
                <a:latin typeface="Daytona" panose="020B0604030500040204" pitchFamily="34" charset="0"/>
              </a:rPr>
              <a:t>Podaci za odluku o izradi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100" dirty="0">
                <a:latin typeface="Daytona" panose="020B0604030500040204" pitchFamily="34" charset="0"/>
              </a:rPr>
              <a:t>Pregled sudionika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100" dirty="0">
                <a:latin typeface="Daytona" panose="020B0604030500040204" pitchFamily="34" charset="0"/>
              </a:rPr>
              <a:t>Popis javnopravnih tijela</a:t>
            </a:r>
          </a:p>
          <a:p>
            <a:pPr marL="700650" lvl="1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1100" dirty="0">
                <a:latin typeface="Daytona" panose="020B0604030500040204" pitchFamily="34" charset="0"/>
              </a:rPr>
              <a:t>Popis pravnih osoba</a:t>
            </a:r>
          </a:p>
          <a:p>
            <a:pPr marL="72000">
              <a:spcAft>
                <a:spcPts val="600"/>
              </a:spcAft>
            </a:pPr>
            <a:endParaRPr lang="hr-HR" sz="1100" dirty="0">
              <a:solidFill>
                <a:srgbClr val="FF0000"/>
              </a:solidFill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solidFill>
                <a:srgbClr val="FF0000"/>
              </a:solidFill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solidFill>
                <a:srgbClr val="FF0000"/>
              </a:solidFill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endParaRPr lang="hr-HR" sz="1100" dirty="0">
              <a:latin typeface="Daytona" panose="020B0604030500040204" pitchFamily="34" charset="0"/>
            </a:endParaRP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Nakon što su podaci popunjeni u grupi „Osnovni podaci o planu” pojavljuje se tipka [Predmet u radu] kojom se započinje procedura. </a:t>
            </a:r>
          </a:p>
          <a:p>
            <a:pPr marL="72000">
              <a:spcAft>
                <a:spcPts val="600"/>
              </a:spcAft>
            </a:pPr>
            <a:r>
              <a:rPr lang="hr-HR" sz="1100" dirty="0">
                <a:latin typeface="Daytona" panose="020B0604030500040204" pitchFamily="34" charset="0"/>
              </a:rPr>
              <a:t>Tipku [Predmet u radu] može pokrenuti isključivo odgovorna osoba nositelja izrade.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1031105" y="44470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3.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7EF3EA8-0EF7-3159-B26C-E727C92A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575" y="2733547"/>
            <a:ext cx="9000000" cy="2864406"/>
          </a:xfrm>
          <a:prstGeom prst="rect">
            <a:avLst/>
          </a:prstGeom>
        </p:spPr>
      </p:pic>
      <p:graphicFrame>
        <p:nvGraphicFramePr>
          <p:cNvPr id="5" name="Tablica 7">
            <a:extLst>
              <a:ext uri="{FF2B5EF4-FFF2-40B4-BE49-F238E27FC236}">
                <a16:creationId xmlns:a16="http://schemas.microsoft.com/office/drawing/2014/main" id="{18E4F48E-DDAF-2DED-5509-0AC84B6AA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893394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D921CB0B-D72F-4009-CF87-289B0F07531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02049" y="6054301"/>
            <a:ext cx="982291" cy="3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41DC075-6298-D470-328F-92E3A678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45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5CC58DC-32B1-807A-89C4-C32689839516}"/>
              </a:ext>
            </a:extLst>
          </p:cNvPr>
          <p:cNvSpPr txBox="1"/>
          <p:nvPr/>
        </p:nvSpPr>
        <p:spPr>
          <a:xfrm>
            <a:off x="2940575" y="803699"/>
            <a:ext cx="89020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b="1" dirty="0">
                <a:latin typeface="Daytona" panose="020B0604030500040204" pitchFamily="34" charset="0"/>
              </a:rPr>
              <a:t>Upis osnovnih podataka o planu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88D944-CD27-3C56-0AD9-E3C6DC3F84E6}"/>
              </a:ext>
            </a:extLst>
          </p:cNvPr>
          <p:cNvSpPr txBox="1"/>
          <p:nvPr/>
        </p:nvSpPr>
        <p:spPr>
          <a:xfrm>
            <a:off x="10894850" y="440245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b="1" dirty="0">
                <a:solidFill>
                  <a:srgbClr val="002060"/>
                </a:solidFill>
                <a:latin typeface="Daytona" panose="020B0604030500040204" pitchFamily="34" charset="0"/>
              </a:rPr>
              <a:t>Korak 3a.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28BA03DC-514F-5D8C-1359-D64DA52C1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575" y="1065309"/>
            <a:ext cx="9000000" cy="463320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D2D1C71-44E6-87EA-D1FE-4E95DCB18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575" y="5346417"/>
            <a:ext cx="9000000" cy="1511583"/>
          </a:xfrm>
          <a:prstGeom prst="rect">
            <a:avLst/>
          </a:prstGeom>
        </p:spPr>
      </p:pic>
      <p:sp>
        <p:nvSpPr>
          <p:cNvPr id="16" name="Strelica: desno 15">
            <a:extLst>
              <a:ext uri="{FF2B5EF4-FFF2-40B4-BE49-F238E27FC236}">
                <a16:creationId xmlns:a16="http://schemas.microsoft.com/office/drawing/2014/main" id="{CAB89938-9F8E-CFC5-A202-905AEB76C5FE}"/>
              </a:ext>
            </a:extLst>
          </p:cNvPr>
          <p:cNvSpPr/>
          <p:nvPr/>
        </p:nvSpPr>
        <p:spPr>
          <a:xfrm rot="2068700">
            <a:off x="3915500" y="1394277"/>
            <a:ext cx="540000" cy="2157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hr-HR" sz="600" b="1" dirty="0"/>
              <a:t>Odabir</a:t>
            </a:r>
          </a:p>
        </p:txBody>
      </p:sp>
      <p:sp>
        <p:nvSpPr>
          <p:cNvPr id="17" name="Strelica: desno 16">
            <a:extLst>
              <a:ext uri="{FF2B5EF4-FFF2-40B4-BE49-F238E27FC236}">
                <a16:creationId xmlns:a16="http://schemas.microsoft.com/office/drawing/2014/main" id="{FCCB6371-BBE5-0530-D10D-F9DDBFAC3649}"/>
              </a:ext>
            </a:extLst>
          </p:cNvPr>
          <p:cNvSpPr/>
          <p:nvPr/>
        </p:nvSpPr>
        <p:spPr>
          <a:xfrm rot="2068700">
            <a:off x="5191942" y="1354876"/>
            <a:ext cx="540000" cy="2157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hr-HR" sz="600" b="1" dirty="0"/>
              <a:t>Odabir</a:t>
            </a:r>
          </a:p>
        </p:txBody>
      </p:sp>
      <p:sp>
        <p:nvSpPr>
          <p:cNvPr id="19" name="Strelica: prema dolje 18">
            <a:extLst>
              <a:ext uri="{FF2B5EF4-FFF2-40B4-BE49-F238E27FC236}">
                <a16:creationId xmlns:a16="http://schemas.microsoft.com/office/drawing/2014/main" id="{843B103F-A9CA-80F9-2CA1-A667088A4EDC}"/>
              </a:ext>
            </a:extLst>
          </p:cNvPr>
          <p:cNvSpPr/>
          <p:nvPr/>
        </p:nvSpPr>
        <p:spPr>
          <a:xfrm rot="5400000">
            <a:off x="4159755" y="1576332"/>
            <a:ext cx="180000" cy="9788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600" b="1" dirty="0"/>
              <a:t>Odabir (RPJ)</a:t>
            </a:r>
          </a:p>
        </p:txBody>
      </p:sp>
      <p:sp>
        <p:nvSpPr>
          <p:cNvPr id="20" name="Strelica: prema dolje 19">
            <a:extLst>
              <a:ext uri="{FF2B5EF4-FFF2-40B4-BE49-F238E27FC236}">
                <a16:creationId xmlns:a16="http://schemas.microsoft.com/office/drawing/2014/main" id="{FDCEEE10-72D2-464B-1822-5FE90D1A845C}"/>
              </a:ext>
            </a:extLst>
          </p:cNvPr>
          <p:cNvSpPr/>
          <p:nvPr/>
        </p:nvSpPr>
        <p:spPr>
          <a:xfrm rot="5400000">
            <a:off x="6656158" y="1576332"/>
            <a:ext cx="180000" cy="9788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600" b="1" dirty="0"/>
              <a:t>Odabir (RPJ)</a:t>
            </a:r>
          </a:p>
        </p:txBody>
      </p:sp>
      <p:sp>
        <p:nvSpPr>
          <p:cNvPr id="21" name="Strelica: prema dolje 20">
            <a:extLst>
              <a:ext uri="{FF2B5EF4-FFF2-40B4-BE49-F238E27FC236}">
                <a16:creationId xmlns:a16="http://schemas.microsoft.com/office/drawing/2014/main" id="{DFE0421E-5D38-F3FD-5E80-F1EE679702EE}"/>
              </a:ext>
            </a:extLst>
          </p:cNvPr>
          <p:cNvSpPr/>
          <p:nvPr/>
        </p:nvSpPr>
        <p:spPr>
          <a:xfrm rot="5400000">
            <a:off x="4495262" y="1898201"/>
            <a:ext cx="180000" cy="97886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600" b="1" dirty="0"/>
              <a:t>Slobodni upis (puni naziv)</a:t>
            </a:r>
          </a:p>
        </p:txBody>
      </p:sp>
      <p:sp>
        <p:nvSpPr>
          <p:cNvPr id="22" name="Strelica: prema dolje 21">
            <a:extLst>
              <a:ext uri="{FF2B5EF4-FFF2-40B4-BE49-F238E27FC236}">
                <a16:creationId xmlns:a16="http://schemas.microsoft.com/office/drawing/2014/main" id="{6E55DFAE-A92E-D6CD-2D27-ABFDF23F5CDA}"/>
              </a:ext>
            </a:extLst>
          </p:cNvPr>
          <p:cNvSpPr/>
          <p:nvPr/>
        </p:nvSpPr>
        <p:spPr>
          <a:xfrm rot="5400000">
            <a:off x="7018961" y="1645717"/>
            <a:ext cx="180000" cy="14838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600" b="1" dirty="0"/>
              <a:t>Slobodni upis (puni naziv samouprave)</a:t>
            </a:r>
          </a:p>
        </p:txBody>
      </p:sp>
      <p:sp>
        <p:nvSpPr>
          <p:cNvPr id="23" name="Strelica: prema dolje 22">
            <a:extLst>
              <a:ext uri="{FF2B5EF4-FFF2-40B4-BE49-F238E27FC236}">
                <a16:creationId xmlns:a16="http://schemas.microsoft.com/office/drawing/2014/main" id="{75A7C282-C62A-14DF-B034-8F7B893E5959}"/>
              </a:ext>
            </a:extLst>
          </p:cNvPr>
          <p:cNvSpPr/>
          <p:nvPr/>
        </p:nvSpPr>
        <p:spPr>
          <a:xfrm rot="1621947">
            <a:off x="8884346" y="2493318"/>
            <a:ext cx="180000" cy="39228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C1B8DB07-1161-E15A-E036-0BB966D776F1}"/>
              </a:ext>
            </a:extLst>
          </p:cNvPr>
          <p:cNvSpPr/>
          <p:nvPr/>
        </p:nvSpPr>
        <p:spPr>
          <a:xfrm>
            <a:off x="8527943" y="1853032"/>
            <a:ext cx="3181836" cy="688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Upisuje se naziv predmeta</a:t>
            </a:r>
          </a:p>
          <a:p>
            <a:r>
              <a:rPr lang="hr-HR" sz="600" dirty="0"/>
              <a:t>Primjeri:</a:t>
            </a:r>
          </a:p>
          <a:p>
            <a:pPr marL="108000"/>
            <a:r>
              <a:rPr lang="hr-HR" sz="600" dirty="0"/>
              <a:t>Postupak izrade i donošenja prostornog plana uređenja Općine Vinica</a:t>
            </a:r>
          </a:p>
          <a:p>
            <a:pPr marL="108000"/>
            <a:r>
              <a:rPr lang="hr-HR" sz="600" dirty="0"/>
              <a:t>Postupak izrade i donošenja izmjene i dopune prostornog plana uređenja Općine Vinica</a:t>
            </a:r>
          </a:p>
          <a:p>
            <a:pPr marL="108000"/>
            <a:r>
              <a:rPr lang="hr-HR" sz="600" dirty="0"/>
              <a:t>Postupak transformacije prostornog plana uređenja Općine Vinica</a:t>
            </a:r>
          </a:p>
          <a:p>
            <a:pPr marL="108000"/>
            <a:r>
              <a:rPr lang="hr-HR" sz="600" dirty="0"/>
              <a:t>Postupak izrade i donošenja izmjene i dopune urbanističkog plana uređenja Zona A2 Jug</a:t>
            </a:r>
          </a:p>
          <a:p>
            <a:endParaRPr lang="hr-HR" sz="600" dirty="0"/>
          </a:p>
          <a:p>
            <a:endParaRPr lang="hr-HR" sz="600" dirty="0"/>
          </a:p>
        </p:txBody>
      </p:sp>
      <p:sp>
        <p:nvSpPr>
          <p:cNvPr id="25" name="Strelica: prema dolje 24">
            <a:extLst>
              <a:ext uri="{FF2B5EF4-FFF2-40B4-BE49-F238E27FC236}">
                <a16:creationId xmlns:a16="http://schemas.microsoft.com/office/drawing/2014/main" id="{800B8665-2969-DE9E-B777-0AC11578A362}"/>
              </a:ext>
            </a:extLst>
          </p:cNvPr>
          <p:cNvSpPr/>
          <p:nvPr/>
        </p:nvSpPr>
        <p:spPr>
          <a:xfrm rot="5400000">
            <a:off x="4984692" y="2802481"/>
            <a:ext cx="180000" cy="97886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600" b="1" dirty="0"/>
              <a:t>Slobodni upis (puni naziv)</a:t>
            </a:r>
          </a:p>
        </p:txBody>
      </p:sp>
      <p:sp>
        <p:nvSpPr>
          <p:cNvPr id="26" name="Strelica: prema dolje 25">
            <a:extLst>
              <a:ext uri="{FF2B5EF4-FFF2-40B4-BE49-F238E27FC236}">
                <a16:creationId xmlns:a16="http://schemas.microsoft.com/office/drawing/2014/main" id="{59734EBE-9A20-294D-8CBC-710AE03FB391}"/>
              </a:ext>
            </a:extLst>
          </p:cNvPr>
          <p:cNvSpPr/>
          <p:nvPr/>
        </p:nvSpPr>
        <p:spPr>
          <a:xfrm rot="5400000">
            <a:off x="5711674" y="3496317"/>
            <a:ext cx="180000" cy="39228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8B829FB8-6275-CF96-5DDF-297B4CC02D18}"/>
              </a:ext>
            </a:extLst>
          </p:cNvPr>
          <p:cNvSpPr/>
          <p:nvPr/>
        </p:nvSpPr>
        <p:spPr>
          <a:xfrm>
            <a:off x="5978428" y="3488512"/>
            <a:ext cx="2990767" cy="3430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Upisuje se objava trenutno važećeg plana (koji ide u izmjenu i dopunu ili transformaciju)</a:t>
            </a:r>
          </a:p>
          <a:p>
            <a:r>
              <a:rPr lang="hr-HR" sz="600" dirty="0"/>
              <a:t>Primjeri:</a:t>
            </a:r>
          </a:p>
          <a:p>
            <a:pPr marL="108000"/>
            <a:r>
              <a:rPr lang="hr-HR" sz="600" dirty="0"/>
              <a:t>Službeni vjesnik Varaždinske županije broj 18/06, 16/11 i 93/20</a:t>
            </a:r>
          </a:p>
        </p:txBody>
      </p:sp>
      <p:sp>
        <p:nvSpPr>
          <p:cNvPr id="28" name="Strelica: prema dolje 27">
            <a:extLst>
              <a:ext uri="{FF2B5EF4-FFF2-40B4-BE49-F238E27FC236}">
                <a16:creationId xmlns:a16="http://schemas.microsoft.com/office/drawing/2014/main" id="{21BF24DB-C4D4-323B-4403-82C33B970BEA}"/>
              </a:ext>
            </a:extLst>
          </p:cNvPr>
          <p:cNvSpPr/>
          <p:nvPr/>
        </p:nvSpPr>
        <p:spPr>
          <a:xfrm rot="7732863">
            <a:off x="6031258" y="4062888"/>
            <a:ext cx="180000" cy="392286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2D78F67D-F6C9-23A4-447D-38DB77798307}"/>
              </a:ext>
            </a:extLst>
          </p:cNvPr>
          <p:cNvSpPr/>
          <p:nvPr/>
        </p:nvSpPr>
        <p:spPr>
          <a:xfrm>
            <a:off x="6238531" y="4259031"/>
            <a:ext cx="2990767" cy="3430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Odabire se revizija trenutno važećeg plana (koji ide u izmjenu i dopunu ili transformaciju) Trenutno važeća revizija (izmjena) može se promaći u </a:t>
            </a:r>
            <a:r>
              <a:rPr lang="hr-HR" sz="600" dirty="0" err="1"/>
              <a:t>ePlanovi</a:t>
            </a:r>
            <a:r>
              <a:rPr lang="hr-HR" sz="600" dirty="0"/>
              <a:t> – Katalog na adresi https://katalog.mgipu.hr/  ili zatražite pomoć županijskog zavoda</a:t>
            </a:r>
          </a:p>
        </p:txBody>
      </p:sp>
      <p:sp>
        <p:nvSpPr>
          <p:cNvPr id="30" name="Strelica: prema dolje 29">
            <a:extLst>
              <a:ext uri="{FF2B5EF4-FFF2-40B4-BE49-F238E27FC236}">
                <a16:creationId xmlns:a16="http://schemas.microsoft.com/office/drawing/2014/main" id="{3E60BB2A-2A7E-2C2F-12C5-4BA5997B4691}"/>
              </a:ext>
            </a:extLst>
          </p:cNvPr>
          <p:cNvSpPr/>
          <p:nvPr/>
        </p:nvSpPr>
        <p:spPr>
          <a:xfrm rot="5400000">
            <a:off x="6148531" y="4279214"/>
            <a:ext cx="180000" cy="9788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600" b="1" dirty="0"/>
              <a:t>Odabir (GSB)</a:t>
            </a:r>
          </a:p>
        </p:txBody>
      </p:sp>
      <p:sp>
        <p:nvSpPr>
          <p:cNvPr id="31" name="Strelica: prema dolje 30">
            <a:extLst>
              <a:ext uri="{FF2B5EF4-FFF2-40B4-BE49-F238E27FC236}">
                <a16:creationId xmlns:a16="http://schemas.microsoft.com/office/drawing/2014/main" id="{C6F41559-B8DA-CD7C-2351-8E13A38E3F32}"/>
              </a:ext>
            </a:extLst>
          </p:cNvPr>
          <p:cNvSpPr/>
          <p:nvPr/>
        </p:nvSpPr>
        <p:spPr>
          <a:xfrm rot="5400000">
            <a:off x="4565483" y="4984936"/>
            <a:ext cx="180000" cy="39228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hr-HR" sz="600" b="1" dirty="0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54F81C7F-2C9D-C9DE-AFC4-6280AB435219}"/>
              </a:ext>
            </a:extLst>
          </p:cNvPr>
          <p:cNvSpPr/>
          <p:nvPr/>
        </p:nvSpPr>
        <p:spPr>
          <a:xfrm>
            <a:off x="4832237" y="5072542"/>
            <a:ext cx="5349988" cy="1908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r-HR" sz="600" dirty="0"/>
              <a:t>Upisuje se članovi stručnog tima koji se prikazuju na sastavnici prostornog plana (upis tek kad je poznati stručni izrađivač)</a:t>
            </a:r>
          </a:p>
        </p:txBody>
      </p:sp>
      <p:sp>
        <p:nvSpPr>
          <p:cNvPr id="33" name="Strelica: prema dolje 32">
            <a:extLst>
              <a:ext uri="{FF2B5EF4-FFF2-40B4-BE49-F238E27FC236}">
                <a16:creationId xmlns:a16="http://schemas.microsoft.com/office/drawing/2014/main" id="{EBD3E090-7BCA-5B0D-D21F-45720D4A0474}"/>
              </a:ext>
            </a:extLst>
          </p:cNvPr>
          <p:cNvSpPr/>
          <p:nvPr/>
        </p:nvSpPr>
        <p:spPr>
          <a:xfrm rot="4153677">
            <a:off x="4392398" y="5955132"/>
            <a:ext cx="526170" cy="9788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600" b="1" dirty="0"/>
              <a:t>Spremanje podataka</a:t>
            </a:r>
          </a:p>
        </p:txBody>
      </p:sp>
      <p:graphicFrame>
        <p:nvGraphicFramePr>
          <p:cNvPr id="34" name="Tablica 7">
            <a:extLst>
              <a:ext uri="{FF2B5EF4-FFF2-40B4-BE49-F238E27FC236}">
                <a16:creationId xmlns:a16="http://schemas.microsoft.com/office/drawing/2014/main" id="{1266839B-A1AB-8D85-1F3A-A130218E5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64861"/>
              </p:ext>
            </p:extLst>
          </p:nvPr>
        </p:nvGraphicFramePr>
        <p:xfrm>
          <a:off x="142447" y="803699"/>
          <a:ext cx="2354956" cy="3649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80023">
                  <a:extLst>
                    <a:ext uri="{9D8B030D-6E8A-4147-A177-3AD203B41FA5}">
                      <a16:colId xmlns:a16="http://schemas.microsoft.com/office/drawing/2014/main" val="4232111028"/>
                    </a:ext>
                  </a:extLst>
                </a:gridCol>
                <a:gridCol w="574933">
                  <a:extLst>
                    <a:ext uri="{9D8B030D-6E8A-4147-A177-3AD203B41FA5}">
                      <a16:colId xmlns:a16="http://schemas.microsoft.com/office/drawing/2014/main" val="24708375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r-HR" sz="700" dirty="0">
                          <a:solidFill>
                            <a:srgbClr val="960C0C"/>
                          </a:solidFill>
                          <a:latin typeface="Daytona" panose="020B0604030500040204" pitchFamily="34" charset="0"/>
                        </a:rPr>
                        <a:t>Koraci</a:t>
                      </a: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700">
                        <a:solidFill>
                          <a:srgbClr val="960C0C"/>
                        </a:solidFill>
                        <a:latin typeface="Daytona" panose="020B0604030500040204" pitchFamily="34" charset="0"/>
                      </a:endParaRPr>
                    </a:p>
                  </a:txBody>
                  <a:tcPr marL="108000" marR="36000" marT="54000" marB="54000" anchor="b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520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Prijava na modul </a:t>
                      </a:r>
                      <a:r>
                        <a:rPr lang="hr-HR" sz="700" b="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ePlanovi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1.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56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postupaka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novog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74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izmjene i dopune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5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Pokretanje transformacije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2c.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174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o prostornom planu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695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ü"/>
                      </a:pPr>
                      <a:r>
                        <a:rPr lang="hr-HR" sz="700" b="1" kern="1200" dirty="0">
                          <a:solidFill>
                            <a:schemeClr val="tx1"/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Osnovni podaci o planu</a:t>
                      </a:r>
                      <a:endParaRPr lang="hr-HR" sz="700" b="1" kern="1200" dirty="0">
                        <a:solidFill>
                          <a:schemeClr val="tx1"/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48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Podaci za odluku o izradi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773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Pregled sudionika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3c.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84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javnopravnih tijela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3d.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8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pl-PL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Popis pravnih osoba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3e.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54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Učitavanje obuhvata plana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4.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61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Postupak i izrada akata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1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prijedloga odluke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5a.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79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8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Izrada odluke o transformaciji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</a:rPr>
                        <a:t>Korak 5b.</a:t>
                      </a: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8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 algn="l" defTabSz="9144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hr-HR" sz="7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ytona" panose="020B0604030500040204" pitchFamily="34" charset="0"/>
                          <a:ea typeface="+mn-ea"/>
                          <a:cs typeface="+mn-cs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Kraj</a:t>
                      </a: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hr-HR" sz="7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ytona" panose="020B0604030500040204" pitchFamily="34" charset="0"/>
                        <a:ea typeface="+mn-ea"/>
                        <a:cs typeface="+mn-cs"/>
                      </a:endParaRPr>
                    </a:p>
                  </a:txBody>
                  <a:tcPr marL="108000" marR="36000" marT="54000" marB="5400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12014"/>
                  </a:ext>
                </a:extLst>
              </a:tr>
            </a:tbl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E31BA4B5-52AA-FAF9-8545-73E1B16B15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48149" y="6444562"/>
            <a:ext cx="982291" cy="354435"/>
          </a:xfrm>
          <a:prstGeom prst="rect">
            <a:avLst/>
          </a:prstGeom>
        </p:spPr>
      </p:pic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id="{A37E8C5E-900D-FCED-FA4B-07116339D150}"/>
              </a:ext>
            </a:extLst>
          </p:cNvPr>
          <p:cNvSpPr/>
          <p:nvPr/>
        </p:nvSpPr>
        <p:spPr>
          <a:xfrm rot="4153677">
            <a:off x="6755984" y="5431605"/>
            <a:ext cx="709776" cy="15394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sz="600" b="1" dirty="0"/>
              <a:t>Pokreče se procedura izrade plana</a:t>
            </a:r>
          </a:p>
          <a:p>
            <a:pPr algn="ctr"/>
            <a:r>
              <a:rPr lang="hr-HR" sz="600" b="1" dirty="0"/>
              <a:t>Nije vidljivo referentu</a:t>
            </a:r>
          </a:p>
        </p:txBody>
      </p:sp>
    </p:spTree>
    <p:extLst>
      <p:ext uri="{BB962C8B-B14F-4D97-AF65-F5344CB8AC3E}">
        <p14:creationId xmlns:p14="http://schemas.microsoft.com/office/powerpoint/2010/main" val="32202678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3899</Words>
  <Application>Microsoft Office PowerPoint</Application>
  <PresentationFormat>Široki zaslon</PresentationFormat>
  <Paragraphs>957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Daytona</vt:lpstr>
      <vt:lpstr>Roboto</vt:lpstr>
      <vt:lpstr>Wingdings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Danijel Meštrić</dc:creator>
  <cp:lastModifiedBy>Elizabeta Dolenec</cp:lastModifiedBy>
  <cp:revision>2</cp:revision>
  <cp:lastPrinted>2024-01-12T09:08:01Z</cp:lastPrinted>
  <dcterms:created xsi:type="dcterms:W3CDTF">2024-01-11T17:51:24Z</dcterms:created>
  <dcterms:modified xsi:type="dcterms:W3CDTF">2024-01-15T09:31:31Z</dcterms:modified>
</cp:coreProperties>
</file>